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934"/>
  </p:normalViewPr>
  <p:slideViewPr>
    <p:cSldViewPr snapToGrid="0" snapToObjects="1">
      <p:cViewPr varScale="1">
        <p:scale>
          <a:sx n="19" d="100"/>
          <a:sy n="19" d="100"/>
        </p:scale>
        <p:origin x="522" y="60"/>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5/26/2026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2862322"/>
          </a:xfrm>
          <a:prstGeom prst="rect">
            <a:avLst/>
          </a:prstGeom>
          <a:noFill/>
        </p:spPr>
        <p:txBody>
          <a:bodyPr wrap="square" rtlCol="0">
            <a:spAutoFit/>
          </a:bodyPr>
          <a:lstStyle/>
          <a:p>
            <a:pPr algn="ctr"/>
            <a:r>
              <a:rPr lang="en-US" sz="6000" b="1">
                <a:latin typeface="Arial" charset="0"/>
                <a:ea typeface="Arial" charset="0"/>
                <a:cs typeface="Arial" charset="0"/>
              </a:rPr>
              <a:t>CERCETĂRI PRIVIND INFLUENȚA UNOR BIOSTIMULATORI ASUPRAPRODUCTIVITĂȚII ȘI PROFITABILITĂȚII CEREALELOR DE TOAMNĂÎN CONDIȚIILE PEDOCLIMATICE SPECIFICE CENTRUL MOLDOVEI</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2069432" y="9582560"/>
            <a:ext cx="28359197" cy="1200329"/>
          </a:xfrm>
          <a:prstGeom prst="rect">
            <a:avLst/>
          </a:prstGeom>
          <a:noFill/>
        </p:spPr>
        <p:txBody>
          <a:bodyPr wrap="square" rtlCol="0">
            <a:spAutoFit/>
          </a:bodyPr>
          <a:lstStyle/>
          <a:p>
            <a:pPr algn="r"/>
            <a:r>
              <a:rPr lang="ro-RO" sz="3600" b="1" dirty="0">
                <a:latin typeface="Arial" charset="0"/>
                <a:ea typeface="Arial" charset="0"/>
                <a:cs typeface="Arial" charset="0"/>
              </a:rPr>
              <a:t>MURARU Cosmin – Alexandru 1* , ENEA Andreea 1 , ISTICIOAIA Simona – Florina 1 , STANCIU Doru 1 ,PINTILIE Andreea – Sabina 1 , PINTILIE Paula – Lucelia 1</a:t>
            </a:r>
          </a:p>
        </p:txBody>
      </p:sp>
      <p:sp>
        <p:nvSpPr>
          <p:cNvPr id="20" name="TextBox 19"/>
          <p:cNvSpPr txBox="1"/>
          <p:nvPr/>
        </p:nvSpPr>
        <p:spPr>
          <a:xfrm>
            <a:off x="1694003" y="10987192"/>
            <a:ext cx="28776842" cy="3247043"/>
          </a:xfrm>
          <a:prstGeom prst="rect">
            <a:avLst/>
          </a:prstGeom>
          <a:noFill/>
        </p:spPr>
        <p:txBody>
          <a:bodyPr wrap="square" rtlCol="0">
            <a:spAutoFit/>
          </a:bodyPr>
          <a:lstStyle/>
          <a:p>
            <a:pPr>
              <a:spcBef>
                <a:spcPts val="600"/>
              </a:spcBef>
            </a:pPr>
            <a:r>
              <a:rPr lang="ro-RO" sz="4000" b="1" dirty="0">
                <a:latin typeface="Arial" charset="0"/>
                <a:ea typeface="Arial" charset="0"/>
                <a:cs typeface="Arial" charset="0"/>
              </a:rPr>
              <a:t>INTRODUCERE</a:t>
            </a:r>
          </a:p>
          <a:p>
            <a:pPr algn="just">
              <a:spcBef>
                <a:spcPts val="600"/>
              </a:spcBef>
            </a:pPr>
            <a:r>
              <a:rPr lang="ro-RO" sz="3200" dirty="0">
                <a:latin typeface="Arial" charset="0"/>
                <a:ea typeface="Arial" charset="0"/>
                <a:cs typeface="Arial" charset="0"/>
              </a:rPr>
              <a:t>În ultimii ani, utilizarea biostimulanților a atras o atenție tot mai mare în agricultura modernă</a:t>
            </a:r>
            <a:r>
              <a:rPr lang="en-US" sz="3200" dirty="0">
                <a:latin typeface="Arial" charset="0"/>
                <a:ea typeface="Arial" charset="0"/>
                <a:cs typeface="Arial" charset="0"/>
              </a:rPr>
              <a:t> </a:t>
            </a:r>
            <a:r>
              <a:rPr lang="ro-RO" sz="3200" dirty="0">
                <a:latin typeface="Arial" charset="0"/>
                <a:ea typeface="Arial" charset="0"/>
                <a:cs typeface="Arial" charset="0"/>
              </a:rPr>
              <a:t>datorită capacității lor de a îmbunătăți procesele fiziologice ale plantelor fără a acționa direct ca îngrășămintele convenționale. Biostimulanții contribuie la o eficiență sporită a utilizării nutrienților, stimulează dezvoltarea sistemului radicular și cresc toleranța plantelor la factorii de stres abiotici, precum seceta și temperaturile extreme. </a:t>
            </a:r>
          </a:p>
          <a:p>
            <a:pPr algn="just"/>
            <a:r>
              <a:rPr lang="ro-RO" sz="3200" dirty="0">
                <a:latin typeface="Arial" charset="0"/>
                <a:ea typeface="Arial" charset="0"/>
                <a:cs typeface="Arial" charset="0"/>
              </a:rPr>
              <a:t> Prezentul studiu își propune să evalueze efectul unor biostimulatori selectați asupra productivității și rentabilității culturilor de cereale de iarnă în condițiile specifice de sol și climatice din Moldova Centrală, contribuind astfel la identificarea unor soluții tehnologice durabile și eficiente pentru agricultura regională.</a:t>
            </a:r>
          </a:p>
        </p:txBody>
      </p:sp>
      <p:sp>
        <p:nvSpPr>
          <p:cNvPr id="21" name="TextBox 20"/>
          <p:cNvSpPr txBox="1"/>
          <p:nvPr/>
        </p:nvSpPr>
        <p:spPr>
          <a:xfrm>
            <a:off x="1746653" y="14287684"/>
            <a:ext cx="28359197" cy="7186583"/>
          </a:xfrm>
          <a:prstGeom prst="rect">
            <a:avLst/>
          </a:prstGeom>
          <a:noFill/>
        </p:spPr>
        <p:txBody>
          <a:bodyPr wrap="square" rtlCol="0">
            <a:spAutoFit/>
          </a:bodyPr>
          <a:lstStyle/>
          <a:p>
            <a:pPr>
              <a:spcBef>
                <a:spcPts val="600"/>
              </a:spcBef>
            </a:pPr>
            <a:r>
              <a:rPr lang="ro-RO" sz="4000" b="1" dirty="0">
                <a:latin typeface="Arial" charset="0"/>
                <a:ea typeface="Arial" charset="0"/>
                <a:cs typeface="Arial" charset="0"/>
              </a:rPr>
              <a:t>MATERIAL ŞI METODE</a:t>
            </a:r>
          </a:p>
          <a:p>
            <a:pPr algn="just">
              <a:spcBef>
                <a:spcPts val="600"/>
              </a:spcBef>
            </a:pPr>
            <a:r>
              <a:rPr lang="en-US" sz="3200" dirty="0">
                <a:latin typeface="Arial" panose="020B0604020202020204" pitchFamily="34" charset="0"/>
                <a:cs typeface="Arial" panose="020B0604020202020204" pitchFamily="34" charset="0"/>
              </a:rPr>
              <a:t>Studiul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realizat</a:t>
            </a:r>
            <a:r>
              <a:rPr lang="en-US" sz="3200" dirty="0">
                <a:latin typeface="Arial" panose="020B0604020202020204" pitchFamily="34" charset="0"/>
                <a:cs typeface="Arial" panose="020B0604020202020204" pitchFamily="34" charset="0"/>
              </a:rPr>
              <a:t> la </a:t>
            </a:r>
            <a:r>
              <a:rPr lang="en-US" sz="3200" dirty="0" err="1">
                <a:latin typeface="Arial" panose="020B0604020202020204" pitchFamily="34" charset="0"/>
                <a:cs typeface="Arial" panose="020B0604020202020204" pitchFamily="34" charset="0"/>
              </a:rPr>
              <a:t>Stația</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Cercetare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Dezvoltare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Agricolă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Secuieni</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scopul</a:t>
            </a:r>
            <a:r>
              <a:rPr lang="en-US" sz="3200" dirty="0">
                <a:latin typeface="Arial" panose="020B0604020202020204" pitchFamily="34" charset="0"/>
                <a:cs typeface="Arial" panose="020B0604020202020204" pitchFamily="34" charset="0"/>
              </a:rPr>
              <a:t> de a </a:t>
            </a:r>
            <a:r>
              <a:rPr lang="en-US" sz="3200" dirty="0" err="1">
                <a:latin typeface="Arial" panose="020B0604020202020204" pitchFamily="34" charset="0"/>
                <a:cs typeface="Arial" panose="020B0604020202020204" pitchFamily="34" charset="0"/>
              </a:rPr>
              <a:t>evalua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efectele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biostimulatorilor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asupra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productivității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rentabilității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culturilor</a:t>
            </a:r>
            <a:r>
              <a:rPr lang="en-US" sz="3200" dirty="0">
                <a:latin typeface="Arial" panose="020B0604020202020204" pitchFamily="34" charset="0"/>
                <a:cs typeface="Arial" panose="020B0604020202020204" pitchFamily="34" charset="0"/>
              </a:rPr>
              <a:t> de cereale de </a:t>
            </a:r>
            <a:r>
              <a:rPr lang="en-US" sz="3200" dirty="0" err="1">
                <a:latin typeface="Arial" panose="020B0604020202020204" pitchFamily="34" charset="0"/>
                <a:cs typeface="Arial" panose="020B0604020202020204" pitchFamily="34" charset="0"/>
              </a:rPr>
              <a:t>toamnă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Materialul</a:t>
            </a:r>
            <a:r>
              <a:rPr lang="en-US" sz="3200" dirty="0">
                <a:latin typeface="Arial" panose="020B0604020202020204" pitchFamily="34" charset="0"/>
                <a:cs typeface="Arial" panose="020B0604020202020204" pitchFamily="34" charset="0"/>
              </a:rPr>
              <a:t> biologic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constituit</a:t>
            </a:r>
            <a:r>
              <a:rPr lang="en-US" sz="3200" dirty="0">
                <a:latin typeface="Arial" panose="020B0604020202020204" pitchFamily="34" charset="0"/>
                <a:cs typeface="Arial" panose="020B0604020202020204" pitchFamily="34" charset="0"/>
              </a:rPr>
              <a:t> din </a:t>
            </a:r>
            <a:r>
              <a:rPr lang="en-US" sz="3200" dirty="0" err="1">
                <a:latin typeface="Arial" panose="020B0604020202020204" pitchFamily="34" charset="0"/>
                <a:cs typeface="Arial" panose="020B0604020202020204" pitchFamily="34" charset="0"/>
              </a:rPr>
              <a:t>soiul</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grâu</a:t>
            </a:r>
            <a:r>
              <a:rPr lang="en-US" sz="3200" dirty="0">
                <a:latin typeface="Arial" panose="020B0604020202020204" pitchFamily="34" charset="0"/>
                <a:cs typeface="Arial" panose="020B0604020202020204" pitchFamily="34" charset="0"/>
              </a:rPr>
              <a:t> Glosa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soiul</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orz</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Smarald</a:t>
            </a:r>
            <a:r>
              <a:rPr lang="en-US" sz="3200" dirty="0">
                <a:latin typeface="Arial" panose="020B0604020202020204" pitchFamily="34" charset="0"/>
                <a:cs typeface="Arial" panose="020B0604020202020204" pitchFamily="34" charset="0"/>
              </a:rPr>
              <a:t>. Acestor </a:t>
            </a:r>
            <a:r>
              <a:rPr lang="en-US" sz="3200" dirty="0" err="1">
                <a:latin typeface="Arial" panose="020B0604020202020204" pitchFamily="34" charset="0"/>
                <a:cs typeface="Arial" panose="020B0604020202020204" pitchFamily="34" charset="0"/>
              </a:rPr>
              <a:t>soiuri</a:t>
            </a:r>
            <a:r>
              <a:rPr lang="en-US" sz="3200" dirty="0">
                <a:latin typeface="Arial" panose="020B0604020202020204" pitchFamily="34" charset="0"/>
                <a:cs typeface="Arial" panose="020B0604020202020204" pitchFamily="34" charset="0"/>
              </a:rPr>
              <a:t> li s-au </a:t>
            </a:r>
            <a:r>
              <a:rPr lang="en-US" sz="3200" dirty="0" err="1">
                <a:latin typeface="Arial" panose="020B0604020202020204" pitchFamily="34" charset="0"/>
                <a:cs typeface="Arial" panose="020B0604020202020204" pitchFamily="34" charset="0"/>
              </a:rPr>
              <a:t>aplicat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cinci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tratamente</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biostimulatori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(1,5 l/ha),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(1,0 kg/ha), </a:t>
            </a:r>
            <a:r>
              <a:rPr lang="en-US" sz="3200" dirty="0" err="1">
                <a:latin typeface="Arial" panose="020B0604020202020204" pitchFamily="34" charset="0"/>
                <a:cs typeface="Arial" panose="020B0604020202020204" pitchFamily="34" charset="0"/>
              </a:rPr>
              <a:t>Algativ</a:t>
            </a:r>
            <a:r>
              <a:rPr lang="en-US" sz="3200" dirty="0">
                <a:latin typeface="Arial" panose="020B0604020202020204" pitchFamily="34" charset="0"/>
                <a:cs typeface="Arial" panose="020B0604020202020204" pitchFamily="34" charset="0"/>
              </a:rPr>
              <a:t> Duo (2,0 l/ha), Polisulf (5,0 l/ha)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(0,333 kg/ha),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timp</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comparație</a:t>
            </a:r>
            <a:r>
              <a:rPr lang="en-US" sz="3200" dirty="0">
                <a:latin typeface="Arial" panose="020B0604020202020204" pitchFamily="34" charset="0"/>
                <a:cs typeface="Arial" panose="020B0604020202020204" pitchFamily="34" charset="0"/>
              </a:rPr>
              <a:t> s-a </a:t>
            </a:r>
            <a:r>
              <a:rPr lang="en-US" sz="3200" dirty="0" err="1">
                <a:latin typeface="Arial" panose="020B0604020202020204" pitchFamily="34" charset="0"/>
                <a:cs typeface="Arial" panose="020B0604020202020204" pitchFamily="34" charset="0"/>
              </a:rPr>
              <a:t>utilizat</a:t>
            </a:r>
            <a:r>
              <a:rPr lang="en-US" sz="3200" dirty="0">
                <a:latin typeface="Arial" panose="020B0604020202020204" pitchFamily="34" charset="0"/>
                <a:cs typeface="Arial" panose="020B0604020202020204" pitchFamily="34" charset="0"/>
              </a:rPr>
              <a:t> un </a:t>
            </a:r>
            <a:r>
              <a:rPr lang="en-US" sz="3200" dirty="0" err="1">
                <a:latin typeface="Arial" panose="020B0604020202020204" pitchFamily="34" charset="0"/>
                <a:cs typeface="Arial" panose="020B0604020202020204" pitchFamily="34" charset="0"/>
              </a:rPr>
              <a:t>martor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netratat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Experimentele</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organizate</a:t>
            </a:r>
            <a:r>
              <a:rPr lang="en-US" sz="3200" dirty="0">
                <a:latin typeface="Arial" panose="020B0604020202020204" pitchFamily="34" charset="0"/>
                <a:cs typeface="Arial" panose="020B0604020202020204" pitchFamily="34" charset="0"/>
              </a:rPr>
              <a:t> pe </a:t>
            </a:r>
            <a:r>
              <a:rPr lang="en-US" sz="3200" dirty="0" err="1">
                <a:latin typeface="Arial" panose="020B0604020202020204" pitchFamily="34" charset="0"/>
                <a:cs typeface="Arial" panose="020B0604020202020204" pitchFamily="34" charset="0"/>
              </a:rPr>
              <a:t>câmp</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folosind</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metoda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blocurilor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randomizate</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trei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repetări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fără</a:t>
            </a:r>
            <a:r>
              <a:rPr lang="en-US" sz="3200" dirty="0">
                <a:latin typeface="Arial" panose="020B0604020202020204" pitchFamily="34" charset="0"/>
                <a:cs typeface="Arial" panose="020B0604020202020204" pitchFamily="34" charset="0"/>
              </a:rPr>
              <a:t> a se </a:t>
            </a:r>
            <a:r>
              <a:rPr lang="en-US" sz="3200" dirty="0" err="1">
                <a:latin typeface="Arial" panose="020B0604020202020204" pitchFamily="34" charset="0"/>
                <a:cs typeface="Arial" panose="020B0604020202020204" pitchFamily="34" charset="0"/>
              </a:rPr>
              <a:t>repeta</a:t>
            </a:r>
            <a:r>
              <a:rPr lang="en-US" sz="3200" dirty="0">
                <a:latin typeface="Arial" panose="020B0604020202020204" pitchFamily="34" charset="0"/>
                <a:cs typeface="Arial" panose="020B0604020202020204" pitchFamily="34" charset="0"/>
              </a:rPr>
              <a:t>.</a:t>
            </a:r>
          </a:p>
          <a:p>
            <a:pPr algn="just"/>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Perioada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experimentală</a:t>
            </a:r>
            <a:r>
              <a:rPr lang="en-US" sz="3200" dirty="0">
                <a:latin typeface="Arial" panose="020B0604020202020204" pitchFamily="34" charset="0"/>
                <a:cs typeface="Arial" panose="020B0604020202020204" pitchFamily="34" charset="0"/>
              </a:rPr>
              <a:t> 2023–2025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caracterizată</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condiții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climatice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puțin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favorabile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cerealele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iarnă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medie</a:t>
            </a:r>
            <a:r>
              <a:rPr lang="en-US" sz="3200" dirty="0">
                <a:latin typeface="Arial" panose="020B0604020202020204" pitchFamily="34" charset="0"/>
                <a:cs typeface="Arial" panose="020B0604020202020204" pitchFamily="34" charset="0"/>
              </a:rPr>
              <a:t>, pe </a:t>
            </a:r>
            <a:r>
              <a:rPr lang="en-US" sz="3200" dirty="0" err="1">
                <a:latin typeface="Arial" panose="020B0604020202020204" pitchFamily="34" charset="0"/>
                <a:cs typeface="Arial" panose="020B0604020202020204" pitchFamily="34" charset="0"/>
              </a:rPr>
              <a:t>parcursul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trei</a:t>
            </a:r>
            <a:r>
              <a:rPr lang="en-US" sz="3200" dirty="0">
                <a:latin typeface="Arial" panose="020B0604020202020204" pitchFamily="34" charset="0"/>
                <a:cs typeface="Arial" panose="020B0604020202020204" pitchFamily="34" charset="0"/>
              </a:rPr>
              <a:t> ani, </a:t>
            </a:r>
            <a:r>
              <a:rPr lang="en-US" sz="3200" dirty="0" err="1">
                <a:latin typeface="Arial" panose="020B0604020202020204" pitchFamily="34" charset="0"/>
                <a:cs typeface="Arial" panose="020B0604020202020204" pitchFamily="34" charset="0"/>
              </a:rPr>
              <a:t>abaterile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față</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temperatura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medie</a:t>
            </a:r>
            <a:r>
              <a:rPr lang="en-US" sz="3200" dirty="0">
                <a:latin typeface="Arial" panose="020B0604020202020204" pitchFamily="34" charset="0"/>
                <a:cs typeface="Arial" panose="020B0604020202020204" pitchFamily="34" charset="0"/>
              </a:rPr>
              <a:t> pe termen lung au </a:t>
            </a:r>
            <a:r>
              <a:rPr lang="en-US" sz="3200" dirty="0" err="1">
                <a:latin typeface="Arial" panose="020B0604020202020204" pitchFamily="34" charset="0"/>
                <a:cs typeface="Arial" panose="020B0604020202020204" pitchFamily="34" charset="0"/>
              </a:rPr>
              <a:t>variat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între</a:t>
            </a:r>
            <a:r>
              <a:rPr lang="en-US" sz="3200" dirty="0">
                <a:latin typeface="Arial" panose="020B0604020202020204" pitchFamily="34" charset="0"/>
                <a:cs typeface="Arial" panose="020B0604020202020204" pitchFamily="34" charset="0"/>
              </a:rPr>
              <a:t> -0,7 °C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+4,5 °C , </a:t>
            </a:r>
            <a:r>
              <a:rPr lang="en-US" sz="3200" dirty="0" err="1">
                <a:latin typeface="Arial" panose="020B0604020202020204" pitchFamily="34" charset="0"/>
                <a:cs typeface="Arial" panose="020B0604020202020204" pitchFamily="34" charset="0"/>
              </a:rPr>
              <a:t>înregistrându</a:t>
            </a:r>
            <a:r>
              <a:rPr lang="en-US" sz="3200" dirty="0">
                <a:latin typeface="Arial" panose="020B0604020202020204" pitchFamily="34" charset="0"/>
                <a:cs typeface="Arial" panose="020B0604020202020204" pitchFamily="34" charset="0"/>
              </a:rPr>
              <a:t>-se o </a:t>
            </a:r>
            <a:r>
              <a:rPr lang="en-US" sz="3200" dirty="0" err="1">
                <a:latin typeface="Arial" panose="020B0604020202020204" pitchFamily="34" charset="0"/>
                <a:cs typeface="Arial" panose="020B0604020202020204" pitchFamily="34" charset="0"/>
              </a:rPr>
              <a:t>creștere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semnificativă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temperaturii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timpul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sezonului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vegetație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aproximativ</a:t>
            </a:r>
            <a:r>
              <a:rPr lang="en-US" sz="3200" dirty="0">
                <a:latin typeface="Arial" panose="020B0604020202020204" pitchFamily="34" charset="0"/>
                <a:cs typeface="Arial" panose="020B0604020202020204" pitchFamily="34" charset="0"/>
              </a:rPr>
              <a:t> 2,2 °C.</a:t>
            </a:r>
          </a:p>
          <a:p>
            <a:pPr algn="just"/>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privește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precipitațiile</a:t>
            </a:r>
            <a:r>
              <a:rPr lang="en-US" sz="3200" dirty="0">
                <a:latin typeface="Arial" panose="020B0604020202020204" pitchFamily="34" charset="0"/>
                <a:cs typeface="Arial" panose="020B0604020202020204" pitchFamily="34" charset="0"/>
              </a:rPr>
              <a:t>, pe </a:t>
            </a:r>
            <a:r>
              <a:rPr lang="en-US" sz="3200" dirty="0" err="1">
                <a:latin typeface="Arial" panose="020B0604020202020204" pitchFamily="34" charset="0"/>
                <a:cs typeface="Arial" panose="020B0604020202020204" pitchFamily="34" charset="0"/>
              </a:rPr>
              <a:t>întreaga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durată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sezonului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vegetație</a:t>
            </a:r>
            <a:r>
              <a:rPr lang="en-US" sz="3200" dirty="0">
                <a:latin typeface="Arial" panose="020B0604020202020204" pitchFamily="34" charset="0"/>
                <a:cs typeface="Arial" panose="020B0604020202020204" pitchFamily="34" charset="0"/>
              </a:rPr>
              <a:t> al </a:t>
            </a:r>
            <a:r>
              <a:rPr lang="en-US" sz="3200" dirty="0" err="1">
                <a:latin typeface="Arial" panose="020B0604020202020204" pitchFamily="34" charset="0"/>
                <a:cs typeface="Arial" panose="020B0604020202020204" pitchFamily="34" charset="0"/>
              </a:rPr>
              <a:t>cerealelor</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iarnă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abaterile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față</a:t>
            </a:r>
            <a:r>
              <a:rPr lang="en-US" sz="3200" dirty="0">
                <a:latin typeface="Arial" panose="020B0604020202020204" pitchFamily="34" charset="0"/>
                <a:cs typeface="Arial" panose="020B0604020202020204" pitchFamily="34" charset="0"/>
              </a:rPr>
              <a:t> de media pe termen lung au </a:t>
            </a:r>
            <a:r>
              <a:rPr lang="en-US" sz="3200" dirty="0" err="1">
                <a:latin typeface="Arial" panose="020B0604020202020204" pitchFamily="34" charset="0"/>
                <a:cs typeface="Arial" panose="020B0604020202020204" pitchFamily="34" charset="0"/>
              </a:rPr>
              <a:t>variat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între</a:t>
            </a:r>
            <a:r>
              <a:rPr lang="en-US" sz="3200" dirty="0">
                <a:latin typeface="Arial" panose="020B0604020202020204" pitchFamily="34" charset="0"/>
                <a:cs typeface="Arial" panose="020B0604020202020204" pitchFamily="34" charset="0"/>
              </a:rPr>
              <a:t> -45,6 mm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+0,6 mm . </a:t>
            </a:r>
          </a:p>
          <a:p>
            <a:pPr algn="just"/>
            <a:r>
              <a:rPr lang="en-US" sz="3200" dirty="0" err="1">
                <a:latin typeface="Arial" panose="020B0604020202020204" pitchFamily="34" charset="0"/>
                <a:cs typeface="Arial" panose="020B0604020202020204" pitchFamily="34" charset="0"/>
              </a:rPr>
              <a:t>Practicile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gestionare</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culturii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inclusiv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pregătirea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solului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fertilizarea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protecția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plantelor</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aplicate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mod uniform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toate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variantele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experimentale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a reduce la minimum </a:t>
            </a:r>
            <a:r>
              <a:rPr lang="en-US" sz="3200" dirty="0" err="1">
                <a:latin typeface="Arial" panose="020B0604020202020204" pitchFamily="34" charset="0"/>
                <a:cs typeface="Arial" panose="020B0604020202020204" pitchFamily="34" charset="0"/>
              </a:rPr>
              <a:t>sursele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variație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neexperimentale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Biostimulatorii</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aplicați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primăvară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stimula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înfrățirea</a:t>
            </a:r>
            <a:r>
              <a:rPr lang="en-US" sz="3200" dirty="0">
                <a:latin typeface="Arial" panose="020B0604020202020204" pitchFamily="34" charset="0"/>
                <a:cs typeface="Arial" panose="020B0604020202020204" pitchFamily="34" charset="0"/>
              </a:rPr>
              <a:t>.</a:t>
            </a:r>
          </a:p>
          <a:p>
            <a:pPr algn="just"/>
            <a:endParaRPr lang="ro-RO" sz="3200" b="1" dirty="0">
              <a:latin typeface="Arial" charset="0"/>
              <a:ea typeface="Arial" charset="0"/>
              <a:cs typeface="Arial" charset="0"/>
            </a:endParaRPr>
          </a:p>
        </p:txBody>
      </p:sp>
      <p:sp>
        <p:nvSpPr>
          <p:cNvPr id="22" name="TextBox 21"/>
          <p:cNvSpPr txBox="1"/>
          <p:nvPr/>
        </p:nvSpPr>
        <p:spPr>
          <a:xfrm>
            <a:off x="1746653" y="21167656"/>
            <a:ext cx="29438061" cy="11172289"/>
          </a:xfrm>
          <a:prstGeom prst="rect">
            <a:avLst/>
          </a:prstGeom>
          <a:noFill/>
        </p:spPr>
        <p:txBody>
          <a:bodyPr wrap="square" rtlCol="0">
            <a:spAutoFit/>
          </a:bodyPr>
          <a:lstStyle/>
          <a:p>
            <a:pPr>
              <a:spcBef>
                <a:spcPts val="600"/>
              </a:spcBef>
            </a:pPr>
            <a:r>
              <a:rPr lang="ro-RO" sz="3600" b="1" dirty="0">
                <a:latin typeface="Arial" charset="0"/>
                <a:ea typeface="Arial" charset="0"/>
                <a:cs typeface="Arial" charset="0"/>
              </a:rPr>
              <a:t>REZULTATE ȘI DISCUȚII</a:t>
            </a:r>
            <a:endParaRPr lang="en-US" sz="3200" dirty="0"/>
          </a:p>
          <a:p>
            <a:pPr>
              <a:spcBef>
                <a:spcPts val="600"/>
              </a:spcBef>
            </a:pP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cazul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grâului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toți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biostimulatorii</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crescut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numărul</a:t>
            </a:r>
            <a:r>
              <a:rPr lang="en-US" sz="3200" dirty="0">
                <a:latin typeface="Arial" panose="020B0604020202020204" pitchFamily="34" charset="0"/>
                <a:cs typeface="Arial" panose="020B0604020202020204" pitchFamily="34" charset="0"/>
              </a:rPr>
              <a:t> de spicule pe m²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comparație</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martorul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netratat</a:t>
            </a:r>
            <a:r>
              <a:rPr lang="en-US" sz="3200" dirty="0">
                <a:latin typeface="Arial" panose="020B0604020202020204" pitchFamily="34" charset="0"/>
                <a:cs typeface="Arial" panose="020B0604020202020204" pitchFamily="34" charset="0"/>
              </a:rPr>
              <a:t> (645 spice/m²).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(710 spicule/m²)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(705 spice/m²) au </a:t>
            </a:r>
            <a:r>
              <a:rPr lang="en-US" sz="3200" dirty="0" err="1">
                <a:latin typeface="Arial" panose="020B0604020202020204" pitchFamily="34" charset="0"/>
                <a:cs typeface="Arial" panose="020B0604020202020204" pitchFamily="34" charset="0"/>
              </a:rPr>
              <a:t>prezentat</a:t>
            </a:r>
            <a:r>
              <a:rPr lang="en-US" sz="3200" dirty="0">
                <a:latin typeface="Arial" panose="020B0604020202020204" pitchFamily="34" charset="0"/>
                <a:cs typeface="Arial" panose="020B0604020202020204" pitchFamily="34" charset="0"/>
              </a:rPr>
              <a:t> cel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mare </a:t>
            </a:r>
            <a:r>
              <a:rPr lang="en-US" sz="3200" dirty="0" err="1">
                <a:latin typeface="Arial" panose="020B0604020202020204" pitchFamily="34" charset="0"/>
                <a:cs typeface="Arial" panose="020B0604020202020204" pitchFamily="34" charset="0"/>
              </a:rPr>
              <a:t>efect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pozitiv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sporind</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densitatea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spiculelor</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aproximativ</a:t>
            </a:r>
            <a:r>
              <a:rPr lang="en-US" sz="3200" dirty="0">
                <a:latin typeface="Arial" panose="020B0604020202020204" pitchFamily="34" charset="0"/>
                <a:cs typeface="Arial" panose="020B0604020202020204" pitchFamily="34" charset="0"/>
              </a:rPr>
              <a:t> 9–10%. Polisulf (690 spice/m²)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Algaliv</a:t>
            </a:r>
            <a:r>
              <a:rPr lang="en-US" sz="3200" dirty="0">
                <a:latin typeface="Arial" panose="020B0604020202020204" pitchFamily="34" charset="0"/>
                <a:cs typeface="Arial" panose="020B0604020202020204" pitchFamily="34" charset="0"/>
              </a:rPr>
              <a:t> Duo (680 spice/m²) au </a:t>
            </a:r>
            <a:r>
              <a:rPr lang="en-US" sz="3200" dirty="0" err="1">
                <a:latin typeface="Arial" panose="020B0604020202020204" pitchFamily="34" charset="0"/>
                <a:cs typeface="Arial" panose="020B0604020202020204" pitchFamily="34" charset="0"/>
              </a:rPr>
              <a:t>crescut</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asemenea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numărul</a:t>
            </a:r>
            <a:r>
              <a:rPr lang="en-US" sz="3200" dirty="0">
                <a:latin typeface="Arial" panose="020B0604020202020204" pitchFamily="34" charset="0"/>
                <a:cs typeface="Arial" panose="020B0604020202020204" pitchFamily="34" charset="0"/>
              </a:rPr>
              <a:t> de spicule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mod </a:t>
            </a:r>
            <a:r>
              <a:rPr lang="en-US" sz="3200" dirty="0" err="1">
                <a:latin typeface="Arial" panose="020B0604020202020204" pitchFamily="34" charset="0"/>
                <a:cs typeface="Arial" panose="020B0604020202020204" pitchFamily="34" charset="0"/>
              </a:rPr>
              <a:t>moderat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timp</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(670 spice/m²) a </a:t>
            </a:r>
            <a:r>
              <a:rPr lang="en-US" sz="3200" dirty="0" err="1">
                <a:latin typeface="Arial" panose="020B0604020202020204" pitchFamily="34" charset="0"/>
                <a:cs typeface="Arial" panose="020B0604020202020204" pitchFamily="34" charset="0"/>
              </a:rPr>
              <a:t>avut</a:t>
            </a:r>
            <a:r>
              <a:rPr lang="en-US" sz="3200" dirty="0">
                <a:latin typeface="Arial" panose="020B0604020202020204" pitchFamily="34" charset="0"/>
                <a:cs typeface="Arial" panose="020B0604020202020204" pitchFamily="34" charset="0"/>
              </a:rPr>
              <a:t> cel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puțin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pronunțat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efect</a:t>
            </a:r>
            <a:r>
              <a:rPr lang="en-US" sz="3200" dirty="0">
                <a:latin typeface="Arial" panose="020B0604020202020204" pitchFamily="34" charset="0"/>
                <a:cs typeface="Arial" panose="020B0604020202020204" pitchFamily="34" charset="0"/>
              </a:rPr>
              <a:t>. </a:t>
            </a:r>
          </a:p>
          <a:p>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cazul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orzului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iarnă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martorul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netratat</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înregistrat</a:t>
            </a:r>
            <a:r>
              <a:rPr lang="en-US" sz="3200" dirty="0">
                <a:latin typeface="Arial" panose="020B0604020202020204" pitchFamily="34" charset="0"/>
                <a:cs typeface="Arial" panose="020B0604020202020204" pitchFamily="34" charset="0"/>
              </a:rPr>
              <a:t> 702 spicule/m². Cea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mare </a:t>
            </a:r>
            <a:r>
              <a:rPr lang="en-US" sz="3200" dirty="0" err="1">
                <a:latin typeface="Arial" panose="020B0604020202020204" pitchFamily="34" charset="0"/>
                <a:cs typeface="Arial" panose="020B0604020202020204" pitchFamily="34" charset="0"/>
              </a:rPr>
              <a:t>creștere</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observată</a:t>
            </a:r>
            <a:r>
              <a:rPr lang="en-US" sz="3200" dirty="0">
                <a:latin typeface="Arial" panose="020B0604020202020204" pitchFamily="34" charset="0"/>
                <a:cs typeface="Arial" panose="020B0604020202020204" pitchFamily="34" charset="0"/>
              </a:rPr>
              <a:t> la Polisulf (750 spicule/m²), </a:t>
            </a:r>
            <a:r>
              <a:rPr lang="en-US" sz="3200" dirty="0" err="1">
                <a:latin typeface="Arial" panose="020B0604020202020204" pitchFamily="34" charset="0"/>
                <a:cs typeface="Arial" panose="020B0604020202020204" pitchFamily="34" charset="0"/>
              </a:rPr>
              <a:t>urmat</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(740 spicule/m²)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(735 spicule/m²). </a:t>
            </a:r>
            <a:r>
              <a:rPr lang="en-US" sz="3200" dirty="0" err="1">
                <a:latin typeface="Arial" panose="020B0604020202020204" pitchFamily="34" charset="0"/>
                <a:cs typeface="Arial" panose="020B0604020202020204" pitchFamily="34" charset="0"/>
              </a:rPr>
              <a:t>Algaliv</a:t>
            </a:r>
            <a:r>
              <a:rPr lang="en-US" sz="3200" dirty="0">
                <a:latin typeface="Arial" panose="020B0604020202020204" pitchFamily="34" charset="0"/>
                <a:cs typeface="Arial" panose="020B0604020202020204" pitchFamily="34" charset="0"/>
              </a:rPr>
              <a:t> Duo (720 spicule/m²)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(715 spicule/m²) au </a:t>
            </a:r>
            <a:r>
              <a:rPr lang="en-US" sz="3200" dirty="0" err="1">
                <a:latin typeface="Arial" panose="020B0604020202020204" pitchFamily="34" charset="0"/>
                <a:cs typeface="Arial" panose="020B0604020202020204" pitchFamily="34" charset="0"/>
              </a:rPr>
              <a:t>crescut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ușor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densitatea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spiculelor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confirmând</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faptul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răspunsul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este</a:t>
            </a:r>
            <a:r>
              <a:rPr lang="en-US" sz="3200" dirty="0">
                <a:latin typeface="Arial" panose="020B0604020202020204" pitchFamily="34" charset="0"/>
                <a:cs typeface="Arial" panose="020B0604020202020204" pitchFamily="34" charset="0"/>
              </a:rPr>
              <a:t> specific </a:t>
            </a:r>
            <a:r>
              <a:rPr lang="en-US" sz="3200" dirty="0" err="1">
                <a:latin typeface="Arial" panose="020B0604020202020204" pitchFamily="34" charset="0"/>
                <a:cs typeface="Arial" panose="020B0604020202020204" pitchFamily="34" charset="0"/>
              </a:rPr>
              <a:t>speciei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tratamentului</a:t>
            </a:r>
            <a:r>
              <a:rPr lang="en-US" sz="3200" dirty="0">
                <a:latin typeface="Arial" panose="020B0604020202020204" pitchFamily="34" charset="0"/>
                <a:cs typeface="Arial" panose="020B0604020202020204" pitchFamily="34" charset="0"/>
              </a:rPr>
              <a:t>.</a:t>
            </a:r>
          </a:p>
          <a:p>
            <a:r>
              <a:rPr lang="en-US" sz="3200" dirty="0" err="1">
                <a:latin typeface="Arial" panose="020B0604020202020204" pitchFamily="34" charset="0"/>
                <a:cs typeface="Arial" panose="020B0604020202020204" pitchFamily="34" charset="0"/>
              </a:rPr>
              <a:t>Aplicarea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biostimulatorilor</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avut</a:t>
            </a:r>
            <a:r>
              <a:rPr lang="en-US" sz="3200" dirty="0">
                <a:latin typeface="Arial" panose="020B0604020202020204" pitchFamily="34" charset="0"/>
                <a:cs typeface="Arial" panose="020B0604020202020204" pitchFamily="34" charset="0"/>
              </a:rPr>
              <a:t> un </a:t>
            </a:r>
            <a:r>
              <a:rPr lang="en-US" sz="3200" dirty="0" err="1">
                <a:latin typeface="Arial" panose="020B0604020202020204" pitchFamily="34" charset="0"/>
                <a:cs typeface="Arial" panose="020B0604020202020204" pitchFamily="34" charset="0"/>
              </a:rPr>
              <a:t>efect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semnificativ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asupra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randamentului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boabe</a:t>
            </a:r>
            <a:r>
              <a:rPr lang="en-US" sz="3200" dirty="0">
                <a:latin typeface="Arial" panose="020B0604020202020204" pitchFamily="34" charset="0"/>
                <a:cs typeface="Arial" panose="020B0604020202020204" pitchFamily="34" charset="0"/>
              </a:rPr>
              <a:t> al </a:t>
            </a:r>
            <a:r>
              <a:rPr lang="en-US" sz="3200" dirty="0" err="1">
                <a:latin typeface="Arial" panose="020B0604020202020204" pitchFamily="34" charset="0"/>
                <a:cs typeface="Arial" panose="020B0604020202020204" pitchFamily="34" charset="0"/>
              </a:rPr>
              <a:t>grâului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Toate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tratamentele</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excepția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celui</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generat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randamente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semnificativ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decât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martorul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netratat</a:t>
            </a:r>
            <a:r>
              <a:rPr lang="en-US" sz="3200" dirty="0">
                <a:latin typeface="Arial" panose="020B0604020202020204" pitchFamily="34" charset="0"/>
                <a:cs typeface="Arial" panose="020B0604020202020204" pitchFamily="34" charset="0"/>
              </a:rPr>
              <a:t>. Cele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pronunțate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creșteri</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observate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Radisan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Terrenova, </a:t>
            </a:r>
            <a:r>
              <a:rPr lang="en-US" sz="3200" dirty="0" err="1">
                <a:latin typeface="Arial" panose="020B0604020202020204" pitchFamily="34" charset="0"/>
                <a:cs typeface="Arial" panose="020B0604020202020204" pitchFamily="34" charset="0"/>
              </a:rPr>
              <a:t>urmate</a:t>
            </a:r>
            <a:r>
              <a:rPr lang="en-US" sz="3200" dirty="0">
                <a:latin typeface="Arial" panose="020B0604020202020204" pitchFamily="34" charset="0"/>
                <a:cs typeface="Arial" panose="020B0604020202020204" pitchFamily="34" charset="0"/>
              </a:rPr>
              <a:t> de Algaliv Duo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Polisulf. </a:t>
            </a:r>
            <a:r>
              <a:rPr lang="en-US" sz="3200" dirty="0" err="1">
                <a:latin typeface="Arial" panose="020B0604020202020204" pitchFamily="34" charset="0"/>
                <a:cs typeface="Arial" panose="020B0604020202020204" pitchFamily="34" charset="0"/>
              </a:rPr>
              <a:t>Aceste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diferențe</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depășit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diferența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critică</a:t>
            </a:r>
            <a:r>
              <a:rPr lang="en-US" sz="3200" dirty="0">
                <a:latin typeface="Arial" panose="020B0604020202020204" pitchFamily="34" charset="0"/>
                <a:cs typeface="Arial" panose="020B0604020202020204" pitchFamily="34" charset="0"/>
              </a:rPr>
              <a:t> la un </a:t>
            </a:r>
            <a:r>
              <a:rPr lang="en-US" sz="3200" dirty="0" err="1">
                <a:latin typeface="Arial" panose="020B0604020202020204" pitchFamily="34" charset="0"/>
                <a:cs typeface="Arial" panose="020B0604020202020204" pitchFamily="34" charset="0"/>
              </a:rPr>
              <a:t>nivel</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semnificație</a:t>
            </a:r>
            <a:r>
              <a:rPr lang="en-US" sz="3200" dirty="0">
                <a:latin typeface="Arial" panose="020B0604020202020204" pitchFamily="34" charset="0"/>
                <a:cs typeface="Arial" panose="020B0604020202020204" pitchFamily="34" charset="0"/>
              </a:rPr>
              <a:t> de 0,1% (DL = 907 kg/ha), </a:t>
            </a:r>
            <a:r>
              <a:rPr lang="en-US" sz="3200" dirty="0" err="1">
                <a:latin typeface="Arial" panose="020B0604020202020204" pitchFamily="34" charset="0"/>
                <a:cs typeface="Arial" panose="020B0604020202020204" pitchFamily="34" charset="0"/>
              </a:rPr>
              <a:t>indicând</a:t>
            </a:r>
            <a:r>
              <a:rPr lang="en-US" sz="3200" dirty="0">
                <a:latin typeface="Arial" panose="020B0604020202020204" pitchFamily="34" charset="0"/>
                <a:cs typeface="Arial" panose="020B0604020202020204" pitchFamily="34" charset="0"/>
              </a:rPr>
              <a:t> un </a:t>
            </a:r>
            <a:r>
              <a:rPr lang="en-US" sz="3200" dirty="0" err="1">
                <a:latin typeface="Arial" panose="020B0604020202020204" pitchFamily="34" charset="0"/>
                <a:cs typeface="Arial" panose="020B0604020202020204" pitchFamily="34" charset="0"/>
              </a:rPr>
              <a:t>efect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extrem</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semnificativ</a:t>
            </a:r>
            <a:r>
              <a:rPr lang="en-US" sz="3200" dirty="0">
                <a:latin typeface="Arial" panose="020B0604020202020204" pitchFamily="34" charset="0"/>
                <a:cs typeface="Arial" panose="020B0604020202020204" pitchFamily="34" charset="0"/>
              </a:rPr>
              <a:t> (***). </a:t>
            </a:r>
          </a:p>
          <a:p>
            <a:r>
              <a:rPr lang="en-US" sz="3200" dirty="0" err="1">
                <a:latin typeface="Arial" panose="020B0604020202020204" pitchFamily="34" charset="0"/>
                <a:cs typeface="Arial" panose="020B0604020202020204" pitchFamily="34" charset="0"/>
              </a:rPr>
              <a:t>Aplicarea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biostimulatorilor</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influențat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mod </a:t>
            </a:r>
            <a:r>
              <a:rPr lang="en-US" sz="3200" dirty="0" err="1">
                <a:latin typeface="Arial" panose="020B0604020202020204" pitchFamily="34" charset="0"/>
                <a:cs typeface="Arial" panose="020B0604020202020204" pitchFamily="34" charset="0"/>
              </a:rPr>
              <a:t>semnificativ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randamentul</a:t>
            </a:r>
            <a:r>
              <a:rPr lang="en-US" sz="3200" dirty="0">
                <a:latin typeface="Arial" panose="020B0604020202020204" pitchFamily="34" charset="0"/>
                <a:cs typeface="Arial" panose="020B0604020202020204" pitchFamily="34" charset="0"/>
              </a:rPr>
              <a:t> la </a:t>
            </a:r>
            <a:r>
              <a:rPr lang="en-US" sz="3200" dirty="0" err="1">
                <a:latin typeface="Arial" panose="020B0604020202020204" pitchFamily="34" charset="0"/>
                <a:cs typeface="Arial" panose="020B0604020202020204" pitchFamily="34" charset="0"/>
              </a:rPr>
              <a:t>boabe</a:t>
            </a:r>
            <a:r>
              <a:rPr lang="en-US" sz="3200" dirty="0">
                <a:latin typeface="Arial" panose="020B0604020202020204" pitchFamily="34" charset="0"/>
                <a:cs typeface="Arial" panose="020B0604020202020204" pitchFamily="34" charset="0"/>
              </a:rPr>
              <a:t> al </a:t>
            </a:r>
            <a:r>
              <a:rPr lang="en-US" sz="3200" dirty="0" err="1">
                <a:latin typeface="Arial" panose="020B0604020202020204" pitchFamily="34" charset="0"/>
                <a:cs typeface="Arial" panose="020B0604020202020204" pitchFamily="34" charset="0"/>
              </a:rPr>
              <a:t>orzului</a:t>
            </a:r>
            <a:r>
              <a:rPr lang="en-US" sz="3200" dirty="0">
                <a:latin typeface="Arial" panose="020B0604020202020204" pitchFamily="34" charset="0"/>
                <a:cs typeface="Arial" panose="020B0604020202020204" pitchFamily="34" charset="0"/>
              </a:rPr>
              <a:t>.</a:t>
            </a:r>
          </a:p>
          <a:p>
            <a:r>
              <a:rPr lang="en-US" sz="3200" dirty="0">
                <a:latin typeface="Arial" panose="020B0604020202020204" pitchFamily="34" charset="0"/>
                <a:cs typeface="Arial" panose="020B0604020202020204" pitchFamily="34" charset="0"/>
              </a:rPr>
              <a:t>Polisulf,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Algaliv Duo au </a:t>
            </a:r>
            <a:r>
              <a:rPr lang="en-US" sz="3200" dirty="0" err="1">
                <a:latin typeface="Arial" panose="020B0604020202020204" pitchFamily="34" charset="0"/>
                <a:cs typeface="Arial" panose="020B0604020202020204" pitchFamily="34" charset="0"/>
              </a:rPr>
              <a:t>generat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randamente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decât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martorul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netratat</a:t>
            </a:r>
            <a:r>
              <a:rPr lang="en-US" sz="3200" dirty="0">
                <a:latin typeface="Arial" panose="020B0604020202020204" pitchFamily="34" charset="0"/>
                <a:cs typeface="Arial" panose="020B0604020202020204" pitchFamily="34" charset="0"/>
              </a:rPr>
              <a:t>. Cele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creșteri</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observate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Polisulf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urmate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Algaliv Duo. </a:t>
            </a:r>
            <a:r>
              <a:rPr lang="en-US" sz="3200" dirty="0" err="1">
                <a:latin typeface="Arial" panose="020B0604020202020204" pitchFamily="34" charset="0"/>
                <a:cs typeface="Arial" panose="020B0604020202020204" pitchFamily="34" charset="0"/>
              </a:rPr>
              <a:t>Diferențele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Polisulf,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Terrenova au </a:t>
            </a:r>
            <a:r>
              <a:rPr lang="en-US" sz="3200" dirty="0" err="1">
                <a:latin typeface="Arial" panose="020B0604020202020204" pitchFamily="34" charset="0"/>
                <a:cs typeface="Arial" panose="020B0604020202020204" pitchFamily="34" charset="0"/>
              </a:rPr>
              <a:t>depășit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diferența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critică</a:t>
            </a:r>
            <a:r>
              <a:rPr lang="en-US" sz="3200" dirty="0">
                <a:latin typeface="Arial" panose="020B0604020202020204" pitchFamily="34" charset="0"/>
                <a:cs typeface="Arial" panose="020B0604020202020204" pitchFamily="34" charset="0"/>
              </a:rPr>
              <a:t> la un </a:t>
            </a:r>
            <a:r>
              <a:rPr lang="en-US" sz="3200" dirty="0" err="1">
                <a:latin typeface="Arial" panose="020B0604020202020204" pitchFamily="34" charset="0"/>
                <a:cs typeface="Arial" panose="020B0604020202020204" pitchFamily="34" charset="0"/>
              </a:rPr>
              <a:t>nivel</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semnificație</a:t>
            </a:r>
            <a:r>
              <a:rPr lang="en-US" sz="3200" dirty="0">
                <a:latin typeface="Arial" panose="020B0604020202020204" pitchFamily="34" charset="0"/>
                <a:cs typeface="Arial" panose="020B0604020202020204" pitchFamily="34" charset="0"/>
              </a:rPr>
              <a:t> de 0,1% (DL = 827 kg/ha), </a:t>
            </a:r>
            <a:r>
              <a:rPr lang="en-US" sz="3200" dirty="0" err="1">
                <a:latin typeface="Arial" panose="020B0604020202020204" pitchFamily="34" charset="0"/>
                <a:cs typeface="Arial" panose="020B0604020202020204" pitchFamily="34" charset="0"/>
              </a:rPr>
              <a:t>indicând</a:t>
            </a:r>
            <a:r>
              <a:rPr lang="en-US" sz="3200" dirty="0">
                <a:latin typeface="Arial" panose="020B0604020202020204" pitchFamily="34" charset="0"/>
                <a:cs typeface="Arial" panose="020B0604020202020204" pitchFamily="34" charset="0"/>
              </a:rPr>
              <a:t> un </a:t>
            </a:r>
            <a:r>
              <a:rPr lang="en-US" sz="3200" dirty="0" err="1">
                <a:latin typeface="Arial" panose="020B0604020202020204" pitchFamily="34" charset="0"/>
                <a:cs typeface="Arial" panose="020B0604020202020204" pitchFamily="34" charset="0"/>
              </a:rPr>
              <a:t>efect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extrem</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semnificativ</a:t>
            </a:r>
            <a:r>
              <a:rPr lang="en-US" sz="3200" dirty="0">
                <a:latin typeface="Arial" panose="020B0604020202020204" pitchFamily="34" charset="0"/>
                <a:cs typeface="Arial" panose="020B0604020202020204" pitchFamily="34" charset="0"/>
              </a:rPr>
              <a:t> (***).</a:t>
            </a: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600" b="1" dirty="0">
              <a:latin typeface="Arial" charset="0"/>
              <a:ea typeface="Arial" charset="0"/>
              <a:cs typeface="Arial" charset="0"/>
            </a:endParaRPr>
          </a:p>
          <a:p>
            <a:endParaRPr lang="ro-RO" sz="3600" b="1" dirty="0">
              <a:latin typeface="Arial" charset="0"/>
              <a:ea typeface="Arial" charset="0"/>
              <a:cs typeface="Arial" charset="0"/>
            </a:endParaRPr>
          </a:p>
          <a:p>
            <a:pPr algn="just"/>
            <a:endParaRPr lang="ro-RO" sz="3600" b="1" dirty="0">
              <a:latin typeface="Arial" charset="0"/>
              <a:ea typeface="Arial" charset="0"/>
              <a:cs typeface="Arial" charset="0"/>
            </a:endParaRPr>
          </a:p>
        </p:txBody>
      </p:sp>
      <p:sp>
        <p:nvSpPr>
          <p:cNvPr id="23" name="TextBox 22"/>
          <p:cNvSpPr txBox="1"/>
          <p:nvPr/>
        </p:nvSpPr>
        <p:spPr>
          <a:xfrm>
            <a:off x="1746653" y="33430273"/>
            <a:ext cx="28359198" cy="4924425"/>
          </a:xfrm>
          <a:prstGeom prst="rect">
            <a:avLst/>
          </a:prstGeom>
          <a:noFill/>
        </p:spPr>
        <p:txBody>
          <a:bodyPr wrap="square" rtlCol="0">
            <a:spAutoFit/>
          </a:bodyPr>
          <a:lstStyle/>
          <a:p>
            <a:pPr>
              <a:spcBef>
                <a:spcPts val="600"/>
              </a:spcBef>
            </a:pPr>
            <a:endParaRPr lang="ro-RO" sz="4000" b="1" dirty="0">
              <a:latin typeface="Arial" charset="0"/>
              <a:ea typeface="Arial" charset="0"/>
              <a:cs typeface="Arial" charset="0"/>
            </a:endParaRPr>
          </a:p>
          <a:p>
            <a:pPr>
              <a:spcBef>
                <a:spcPts val="600"/>
              </a:spcBef>
            </a:pPr>
            <a:r>
              <a:rPr lang="ro-RO" sz="4000" b="1" dirty="0">
                <a:latin typeface="Arial" charset="0"/>
                <a:ea typeface="Arial" charset="0"/>
                <a:cs typeface="Arial" charset="0"/>
              </a:rPr>
              <a:t>CONCLUZII</a:t>
            </a:r>
            <a:endParaRPr lang="en-US" sz="4000" b="1" dirty="0">
              <a:latin typeface="Arial" charset="0"/>
              <a:ea typeface="Arial" charset="0"/>
              <a:cs typeface="Arial" charset="0"/>
            </a:endParaRPr>
          </a:p>
          <a:p>
            <a:pPr indent="-457200">
              <a:spcBef>
                <a:spcPts val="600"/>
              </a:spcBef>
              <a:buAutoNum type="arabicPeriod"/>
            </a:pPr>
            <a:r>
              <a:rPr lang="ro-RO" sz="3200" dirty="0">
                <a:latin typeface="Arial" charset="0"/>
                <a:ea typeface="Arial" charset="0"/>
                <a:cs typeface="Arial" charset="0"/>
              </a:rPr>
              <a:t>Eficacitatea biostimulanților este confirmată, dar depinde de produs și de cultura respectivă. Aplicarea biostimulanților a condus, în general, la creșterea</a:t>
            </a:r>
            <a:r>
              <a:rPr lang="en-US" sz="3200" dirty="0">
                <a:latin typeface="Arial" charset="0"/>
                <a:ea typeface="Arial" charset="0"/>
                <a:cs typeface="Arial" charset="0"/>
              </a:rPr>
              <a:t> </a:t>
            </a:r>
            <a:r>
              <a:rPr lang="ro-RO" sz="3200" dirty="0">
                <a:latin typeface="Arial" charset="0"/>
                <a:ea typeface="Arial" charset="0"/>
                <a:cs typeface="Arial" charset="0"/>
              </a:rPr>
              <a:t>componentelor randamentului și a productivității globale la grâu și la orz</a:t>
            </a:r>
            <a:r>
              <a:rPr lang="en-US" sz="3200" dirty="0">
                <a:latin typeface="Arial" charset="0"/>
                <a:ea typeface="Arial" charset="0"/>
                <a:cs typeface="Arial" charset="0"/>
              </a:rPr>
              <a:t>;</a:t>
            </a:r>
            <a:r>
              <a:rPr lang="ro-RO" sz="3200" dirty="0">
                <a:latin typeface="Arial" charset="0"/>
                <a:ea typeface="Arial" charset="0"/>
                <a:cs typeface="Arial" charset="0"/>
              </a:rPr>
              <a:t> </a:t>
            </a:r>
            <a:endParaRPr lang="en-US" sz="3200" dirty="0">
              <a:latin typeface="Arial" charset="0"/>
              <a:ea typeface="Arial" charset="0"/>
              <a:cs typeface="Arial" charset="0"/>
            </a:endParaRPr>
          </a:p>
          <a:p>
            <a:pPr indent="-457200"/>
            <a:r>
              <a:rPr lang="en-US" sz="3200" dirty="0">
                <a:latin typeface="Arial" charset="0"/>
                <a:ea typeface="Arial" charset="0"/>
                <a:cs typeface="Arial" charset="0"/>
              </a:rPr>
              <a:t>2.</a:t>
            </a:r>
            <a:r>
              <a:rPr lang="ro-RO" sz="3200" dirty="0">
                <a:latin typeface="Arial" charset="0"/>
                <a:ea typeface="Arial" charset="0"/>
                <a:cs typeface="Arial" charset="0"/>
              </a:rPr>
              <a:t> Condițiile pedoclimatice nefavorabile au evidențiat rolul biostimulanților. În condiții de stres hidric și variabilitate a temperaturii pe parcursul perioadei de </a:t>
            </a:r>
            <a:r>
              <a:rPr lang="en-US" sz="3200" dirty="0">
                <a:latin typeface="Arial" charset="0"/>
                <a:ea typeface="Arial" charset="0"/>
                <a:cs typeface="Arial" charset="0"/>
              </a:rPr>
              <a:t>            </a:t>
            </a:r>
            <a:r>
              <a:rPr lang="ro-RO" sz="3200" dirty="0">
                <a:latin typeface="Arial" charset="0"/>
                <a:ea typeface="Arial" charset="0"/>
                <a:cs typeface="Arial" charset="0"/>
              </a:rPr>
              <a:t>studiu, biostimulanții au contribuit la stabilizarea randamentului și la îmbunătățirea productivității</a:t>
            </a:r>
            <a:r>
              <a:rPr lang="en-US" sz="3200" dirty="0">
                <a:latin typeface="Arial" charset="0"/>
                <a:ea typeface="Arial" charset="0"/>
                <a:cs typeface="Arial" charset="0"/>
              </a:rPr>
              <a:t>;</a:t>
            </a:r>
          </a:p>
          <a:p>
            <a:pPr indent="-457200"/>
            <a:r>
              <a:rPr lang="en-US" sz="3200" dirty="0">
                <a:latin typeface="Arial" charset="0"/>
                <a:ea typeface="Arial" charset="0"/>
                <a:cs typeface="Arial" charset="0"/>
              </a:rPr>
              <a:t>3. </a:t>
            </a:r>
            <a:r>
              <a:rPr lang="en-US" sz="3200" dirty="0" err="1">
                <a:latin typeface="Arial" charset="0"/>
                <a:ea typeface="Arial" charset="0"/>
                <a:cs typeface="Arial" charset="0"/>
              </a:rPr>
              <a:t>Biostimulanții</a:t>
            </a:r>
            <a:r>
              <a:rPr lang="en-US" sz="3200" dirty="0">
                <a:latin typeface="Arial" charset="0"/>
                <a:ea typeface="Arial" charset="0"/>
                <a:cs typeface="Arial" charset="0"/>
              </a:rPr>
              <a:t> au </a:t>
            </a:r>
            <a:r>
              <a:rPr lang="en-US" sz="3200" dirty="0" err="1">
                <a:latin typeface="Arial" charset="0"/>
                <a:ea typeface="Arial" charset="0"/>
                <a:cs typeface="Arial" charset="0"/>
              </a:rPr>
              <a:t>influențat</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principal </a:t>
            </a:r>
            <a:r>
              <a:rPr lang="en-US" sz="3200" dirty="0" err="1">
                <a:latin typeface="Arial" charset="0"/>
                <a:ea typeface="Arial" charset="0"/>
                <a:cs typeface="Arial" charset="0"/>
              </a:rPr>
              <a:t>componentele</a:t>
            </a:r>
            <a:r>
              <a:rPr lang="en-US" sz="3200" dirty="0">
                <a:latin typeface="Arial" charset="0"/>
                <a:ea typeface="Arial" charset="0"/>
                <a:cs typeface="Arial" charset="0"/>
              </a:rPr>
              <a:t> </a:t>
            </a:r>
            <a:r>
              <a:rPr lang="en-US" sz="3200" dirty="0" err="1">
                <a:latin typeface="Arial" charset="0"/>
                <a:ea typeface="Arial" charset="0"/>
                <a:cs typeface="Arial" charset="0"/>
              </a:rPr>
              <a:t>randamentului</a:t>
            </a:r>
            <a:r>
              <a:rPr lang="en-US" sz="3200" dirty="0">
                <a:latin typeface="Arial" charset="0"/>
                <a:ea typeface="Arial" charset="0"/>
                <a:cs typeface="Arial" charset="0"/>
              </a:rPr>
              <a:t>. S-au </a:t>
            </a:r>
            <a:r>
              <a:rPr lang="en-US" sz="3200" dirty="0" err="1">
                <a:latin typeface="Arial" charset="0"/>
                <a:ea typeface="Arial" charset="0"/>
                <a:cs typeface="Arial" charset="0"/>
              </a:rPr>
              <a:t>observat</a:t>
            </a:r>
            <a:r>
              <a:rPr lang="en-US" sz="3200" dirty="0">
                <a:latin typeface="Arial" charset="0"/>
                <a:ea typeface="Arial" charset="0"/>
                <a:cs typeface="Arial" charset="0"/>
              </a:rPr>
              <a:t> </a:t>
            </a:r>
            <a:r>
              <a:rPr lang="en-US" sz="3200" dirty="0" err="1">
                <a:latin typeface="Arial" charset="0"/>
                <a:ea typeface="Arial" charset="0"/>
                <a:cs typeface="Arial" charset="0"/>
              </a:rPr>
              <a:t>creșteri</a:t>
            </a:r>
            <a:r>
              <a:rPr lang="en-US" sz="3200" dirty="0">
                <a:latin typeface="Arial" charset="0"/>
                <a:ea typeface="Arial" charset="0"/>
                <a:cs typeface="Arial" charset="0"/>
              </a:rPr>
              <a:t> ale </a:t>
            </a:r>
            <a:r>
              <a:rPr lang="en-US" sz="3200" dirty="0" err="1">
                <a:latin typeface="Arial" charset="0"/>
                <a:ea typeface="Arial" charset="0"/>
                <a:cs typeface="Arial" charset="0"/>
              </a:rPr>
              <a:t>numărului</a:t>
            </a:r>
            <a:r>
              <a:rPr lang="en-US" sz="3200" dirty="0">
                <a:latin typeface="Arial" charset="0"/>
                <a:ea typeface="Arial" charset="0"/>
                <a:cs typeface="Arial" charset="0"/>
              </a:rPr>
              <a:t> de spicule pe m², ale </a:t>
            </a:r>
            <a:r>
              <a:rPr lang="en-US" sz="3200" dirty="0" err="1">
                <a:latin typeface="Arial" charset="0"/>
                <a:ea typeface="Arial" charset="0"/>
                <a:cs typeface="Arial" charset="0"/>
              </a:rPr>
              <a:t>numărului</a:t>
            </a:r>
            <a:r>
              <a:rPr lang="en-US" sz="3200" dirty="0">
                <a:latin typeface="Arial" charset="0"/>
                <a:ea typeface="Arial" charset="0"/>
                <a:cs typeface="Arial" charset="0"/>
              </a:rPr>
              <a:t> de </a:t>
            </a:r>
            <a:r>
              <a:rPr lang="en-US" sz="3200" dirty="0" err="1">
                <a:latin typeface="Arial" charset="0"/>
                <a:ea typeface="Arial" charset="0"/>
                <a:cs typeface="Arial" charset="0"/>
              </a:rPr>
              <a:t>boabe</a:t>
            </a:r>
            <a:r>
              <a:rPr lang="en-US" sz="3200" dirty="0">
                <a:latin typeface="Arial" charset="0"/>
                <a:ea typeface="Arial" charset="0"/>
                <a:cs typeface="Arial" charset="0"/>
              </a:rPr>
              <a:t> pe </a:t>
            </a:r>
            <a:r>
              <a:rPr lang="en-US" sz="3200" dirty="0" err="1">
                <a:latin typeface="Arial" charset="0"/>
                <a:ea typeface="Arial" charset="0"/>
                <a:cs typeface="Arial" charset="0"/>
              </a:rPr>
              <a:t>spicul</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ale </a:t>
            </a:r>
            <a:r>
              <a:rPr lang="en-US" sz="3200" dirty="0" err="1">
                <a:latin typeface="Arial" charset="0"/>
                <a:ea typeface="Arial" charset="0"/>
                <a:cs typeface="Arial" charset="0"/>
              </a:rPr>
              <a:t>greutății</a:t>
            </a:r>
            <a:r>
              <a:rPr lang="en-US" sz="3200" dirty="0">
                <a:latin typeface="Arial" charset="0"/>
                <a:ea typeface="Arial" charset="0"/>
                <a:cs typeface="Arial" charset="0"/>
              </a:rPr>
              <a:t> </a:t>
            </a:r>
            <a:r>
              <a:rPr lang="en-US" sz="3200" dirty="0" err="1">
                <a:latin typeface="Arial" charset="0"/>
                <a:ea typeface="Arial" charset="0"/>
                <a:cs typeface="Arial" charset="0"/>
              </a:rPr>
              <a:t>boabelor</a:t>
            </a:r>
            <a:r>
              <a:rPr lang="en-US" sz="3200" dirty="0">
                <a:latin typeface="Arial" charset="0"/>
                <a:ea typeface="Arial" charset="0"/>
                <a:cs typeface="Arial" charset="0"/>
              </a:rPr>
              <a:t> pe </a:t>
            </a:r>
            <a:r>
              <a:rPr lang="en-US" sz="3200" dirty="0" err="1">
                <a:latin typeface="Arial" charset="0"/>
                <a:ea typeface="Arial" charset="0"/>
                <a:cs typeface="Arial" charset="0"/>
              </a:rPr>
              <a:t>spicul</a:t>
            </a:r>
            <a:r>
              <a:rPr lang="en-US" sz="3200" dirty="0">
                <a:latin typeface="Arial" charset="0"/>
                <a:ea typeface="Arial" charset="0"/>
                <a:cs typeface="Arial" charset="0"/>
              </a:rPr>
              <a:t>;</a:t>
            </a:r>
            <a:endParaRPr lang="ro-RO" sz="3200" dirty="0">
              <a:latin typeface="Arial" charset="0"/>
              <a:ea typeface="Arial" charset="0"/>
              <a:cs typeface="Arial" charset="0"/>
            </a:endParaRPr>
          </a:p>
          <a:p>
            <a:pPr algn="just"/>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a:extLst>
              <a:ext uri="{FF2B5EF4-FFF2-40B4-BE49-F238E27FC236}">
                <a16:creationId xmlns:a16="http://schemas.microsoft.com/office/drawing/2014/main" id="{2F798A97-B35E-D2E6-5556-874E02BCBCE0}"/>
              </a:ext>
            </a:extLst>
          </p:cNvPr>
          <p:cNvPicPr>
            <a:picLocks noChangeAspect="1"/>
          </p:cNvPicPr>
          <p:nvPr/>
        </p:nvPicPr>
        <p:blipFill>
          <a:blip r:embed="rId3"/>
          <a:stretch>
            <a:fillRect/>
          </a:stretch>
        </p:blipFill>
        <p:spPr>
          <a:xfrm>
            <a:off x="11612353" y="28531537"/>
            <a:ext cx="8669566" cy="4095072"/>
          </a:xfrm>
          <a:prstGeom prst="rect">
            <a:avLst/>
          </a:prstGeom>
        </p:spPr>
      </p:pic>
      <p:sp>
        <p:nvSpPr>
          <p:cNvPr id="11" name="TextBox 10">
            <a:extLst>
              <a:ext uri="{FF2B5EF4-FFF2-40B4-BE49-F238E27FC236}">
                <a16:creationId xmlns:a16="http://schemas.microsoft.com/office/drawing/2014/main" id="{436BC9BE-E9D2-DFA4-048D-E29B86AD5445}"/>
              </a:ext>
            </a:extLst>
          </p:cNvPr>
          <p:cNvSpPr txBox="1"/>
          <p:nvPr/>
        </p:nvSpPr>
        <p:spPr>
          <a:xfrm>
            <a:off x="11416625" y="32776706"/>
            <a:ext cx="9061022" cy="430887"/>
          </a:xfrm>
          <a:prstGeom prst="rect">
            <a:avLst/>
          </a:prstGeom>
          <a:noFill/>
        </p:spPr>
        <p:txBody>
          <a:bodyPr wrap="square" rtlCol="0">
            <a:spAutoFit/>
          </a:bodyPr>
          <a:lstStyle/>
          <a:p>
            <a:r>
              <a:rPr lang="en-GB" sz="2200" b="1" dirty="0" err="1">
                <a:latin typeface="Arial" panose="020B0604020202020204" pitchFamily="34" charset="0"/>
                <a:cs typeface="Arial" panose="020B0604020202020204" pitchFamily="34" charset="0"/>
              </a:rPr>
              <a:t>Numărul</a:t>
            </a:r>
            <a:r>
              <a:rPr lang="en-GB" sz="2200" b="1" dirty="0">
                <a:latin typeface="Arial" panose="020B0604020202020204" pitchFamily="34" charset="0"/>
                <a:cs typeface="Arial" panose="020B0604020202020204" pitchFamily="34" charset="0"/>
              </a:rPr>
              <a:t> de spice pe m² la </a:t>
            </a:r>
            <a:r>
              <a:rPr lang="en-GB" sz="2200" b="1" dirty="0" err="1">
                <a:latin typeface="Arial" panose="020B0604020202020204" pitchFamily="34" charset="0"/>
                <a:cs typeface="Arial" panose="020B0604020202020204" pitchFamily="34" charset="0"/>
              </a:rPr>
              <a:t>cerealele</a:t>
            </a:r>
            <a:r>
              <a:rPr lang="en-GB" sz="2200" b="1" dirty="0">
                <a:latin typeface="Arial" panose="020B0604020202020204" pitchFamily="34" charset="0"/>
                <a:cs typeface="Arial" panose="020B0604020202020204" pitchFamily="34" charset="0"/>
              </a:rPr>
              <a:t> de </a:t>
            </a:r>
            <a:r>
              <a:rPr lang="en-GB" sz="2200" b="1" dirty="0" err="1">
                <a:latin typeface="Arial" panose="020B0604020202020204" pitchFamily="34" charset="0"/>
                <a:cs typeface="Arial" panose="020B0604020202020204" pitchFamily="34" charset="0"/>
              </a:rPr>
              <a:t>toamnă</a:t>
            </a:r>
            <a:r>
              <a:rPr lang="en-GB" sz="2200" b="1" dirty="0">
                <a:latin typeface="Arial" panose="020B0604020202020204" pitchFamily="34" charset="0"/>
                <a:cs typeface="Arial" panose="020B0604020202020204" pitchFamily="34" charset="0"/>
              </a:rPr>
              <a:t>, media 2023–2025</a:t>
            </a:r>
            <a:endParaRPr lang="en-US" sz="2200" b="1"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ABF53D1-9705-14F4-DE09-07901B85FE78}"/>
              </a:ext>
            </a:extLst>
          </p:cNvPr>
          <p:cNvSpPr txBox="1"/>
          <p:nvPr/>
        </p:nvSpPr>
        <p:spPr>
          <a:xfrm>
            <a:off x="22211557" y="32665223"/>
            <a:ext cx="8039537" cy="1530099"/>
          </a:xfrm>
          <a:prstGeom prst="rect">
            <a:avLst/>
          </a:prstGeom>
          <a:noFill/>
        </p:spPr>
        <p:txBody>
          <a:bodyPr wrap="square" rtlCol="0">
            <a:spAutoFit/>
          </a:bodyPr>
          <a:lstStyle/>
          <a:p>
            <a:r>
              <a:rPr lang="en-GB" sz="2200" b="1" dirty="0" err="1">
                <a:latin typeface="Arial" panose="020B0604020202020204" pitchFamily="34" charset="0"/>
                <a:cs typeface="Arial" panose="020B0604020202020204" pitchFamily="34" charset="0"/>
              </a:rPr>
              <a:t>Producția</a:t>
            </a:r>
            <a:r>
              <a:rPr lang="en-GB" sz="2200" b="1" dirty="0">
                <a:latin typeface="Arial" panose="020B0604020202020204" pitchFamily="34" charset="0"/>
                <a:cs typeface="Arial" panose="020B0604020202020204" pitchFamily="34" charset="0"/>
              </a:rPr>
              <a:t> de </a:t>
            </a:r>
            <a:r>
              <a:rPr lang="en-GB" sz="2200" b="1" dirty="0" err="1">
                <a:latin typeface="Arial" panose="020B0604020202020204" pitchFamily="34" charset="0"/>
                <a:cs typeface="Arial" panose="020B0604020202020204" pitchFamily="34" charset="0"/>
              </a:rPr>
              <a:t>boabe</a:t>
            </a:r>
            <a:r>
              <a:rPr lang="en-GB" sz="2200" b="1" dirty="0">
                <a:latin typeface="Arial" panose="020B0604020202020204" pitchFamily="34" charset="0"/>
                <a:cs typeface="Arial" panose="020B0604020202020204" pitchFamily="34" charset="0"/>
              </a:rPr>
              <a:t> la </a:t>
            </a:r>
            <a:r>
              <a:rPr lang="en-GB" sz="2200" b="1" dirty="0" err="1">
                <a:latin typeface="Arial" panose="020B0604020202020204" pitchFamily="34" charset="0"/>
                <a:cs typeface="Arial" panose="020B0604020202020204" pitchFamily="34" charset="0"/>
              </a:rPr>
              <a:t>orzul</a:t>
            </a:r>
            <a:r>
              <a:rPr lang="en-GB" sz="2200" b="1" dirty="0">
                <a:latin typeface="Arial" panose="020B0604020202020204" pitchFamily="34" charset="0"/>
                <a:cs typeface="Arial" panose="020B0604020202020204" pitchFamily="34" charset="0"/>
              </a:rPr>
              <a:t> de </a:t>
            </a:r>
            <a:r>
              <a:rPr lang="en-GB" sz="2200" b="1" dirty="0" err="1">
                <a:latin typeface="Arial" panose="020B0604020202020204" pitchFamily="34" charset="0"/>
                <a:cs typeface="Arial" panose="020B0604020202020204" pitchFamily="34" charset="0"/>
              </a:rPr>
              <a:t>toamnă</a:t>
            </a:r>
            <a:r>
              <a:rPr lang="en-GB" sz="2200" b="1" dirty="0">
                <a:latin typeface="Arial" panose="020B0604020202020204" pitchFamily="34" charset="0"/>
                <a:cs typeface="Arial" panose="020B0604020202020204" pitchFamily="34" charset="0"/>
              </a:rPr>
              <a:t>, media 2023–2025</a:t>
            </a:r>
            <a:endParaRPr lang="en-US" sz="2200" b="1" dirty="0">
              <a:latin typeface="Arial" panose="020B0604020202020204" pitchFamily="34" charset="0"/>
              <a:cs typeface="Arial" panose="020B0604020202020204" pitchFamily="34" charset="0"/>
            </a:endParaRPr>
          </a:p>
          <a:p>
            <a:endParaRPr lang="en-US" dirty="0"/>
          </a:p>
        </p:txBody>
      </p:sp>
      <p:pic>
        <p:nvPicPr>
          <p:cNvPr id="28" name="Picture 27">
            <a:extLst>
              <a:ext uri="{FF2B5EF4-FFF2-40B4-BE49-F238E27FC236}">
                <a16:creationId xmlns:a16="http://schemas.microsoft.com/office/drawing/2014/main" id="{C4BA2E1B-6A20-3E78-3549-0CA89B160B3A}"/>
              </a:ext>
            </a:extLst>
          </p:cNvPr>
          <p:cNvPicPr>
            <a:picLocks noChangeAspect="1"/>
          </p:cNvPicPr>
          <p:nvPr/>
        </p:nvPicPr>
        <p:blipFill>
          <a:blip r:embed="rId4"/>
          <a:stretch>
            <a:fillRect/>
          </a:stretch>
        </p:blipFill>
        <p:spPr>
          <a:xfrm>
            <a:off x="1746653" y="28552589"/>
            <a:ext cx="8206790" cy="4250956"/>
          </a:xfrm>
          <a:prstGeom prst="rect">
            <a:avLst/>
          </a:prstGeom>
        </p:spPr>
      </p:pic>
      <p:sp>
        <p:nvSpPr>
          <p:cNvPr id="29" name="TextBox 28">
            <a:extLst>
              <a:ext uri="{FF2B5EF4-FFF2-40B4-BE49-F238E27FC236}">
                <a16:creationId xmlns:a16="http://schemas.microsoft.com/office/drawing/2014/main" id="{B0D82A03-BD87-637D-2436-2B5C92ED30EA}"/>
              </a:ext>
            </a:extLst>
          </p:cNvPr>
          <p:cNvSpPr txBox="1"/>
          <p:nvPr/>
        </p:nvSpPr>
        <p:spPr>
          <a:xfrm>
            <a:off x="1891896" y="32776707"/>
            <a:ext cx="8039538" cy="430887"/>
          </a:xfrm>
          <a:prstGeom prst="rect">
            <a:avLst/>
          </a:prstGeom>
          <a:noFill/>
        </p:spPr>
        <p:txBody>
          <a:bodyPr wrap="square" rtlCol="0">
            <a:spAutoFit/>
          </a:bodyPr>
          <a:lstStyle/>
          <a:p>
            <a:r>
              <a:rPr lang="en-GB" sz="2200" b="1" dirty="0" err="1">
                <a:latin typeface="Arial" panose="020B0604020202020204" pitchFamily="34" charset="0"/>
                <a:cs typeface="Arial" panose="020B0604020202020204" pitchFamily="34" charset="0"/>
              </a:rPr>
              <a:t>Producția</a:t>
            </a:r>
            <a:r>
              <a:rPr lang="en-GB" sz="2200" b="1" dirty="0">
                <a:latin typeface="Arial" panose="020B0604020202020204" pitchFamily="34" charset="0"/>
                <a:cs typeface="Arial" panose="020B0604020202020204" pitchFamily="34" charset="0"/>
              </a:rPr>
              <a:t> de </a:t>
            </a:r>
            <a:r>
              <a:rPr lang="en-GB" sz="2200" b="1" dirty="0" err="1">
                <a:latin typeface="Arial" panose="020B0604020202020204" pitchFamily="34" charset="0"/>
                <a:cs typeface="Arial" panose="020B0604020202020204" pitchFamily="34" charset="0"/>
              </a:rPr>
              <a:t>boabe</a:t>
            </a:r>
            <a:r>
              <a:rPr lang="en-GB" sz="2200" b="1" dirty="0">
                <a:latin typeface="Arial" panose="020B0604020202020204" pitchFamily="34" charset="0"/>
                <a:cs typeface="Arial" panose="020B0604020202020204" pitchFamily="34" charset="0"/>
              </a:rPr>
              <a:t> la </a:t>
            </a:r>
            <a:r>
              <a:rPr lang="en-GB" sz="2200" b="1" dirty="0" err="1">
                <a:latin typeface="Arial" panose="020B0604020202020204" pitchFamily="34" charset="0"/>
                <a:cs typeface="Arial" panose="020B0604020202020204" pitchFamily="34" charset="0"/>
              </a:rPr>
              <a:t>grâul</a:t>
            </a:r>
            <a:r>
              <a:rPr lang="en-GB" sz="2200" b="1" dirty="0">
                <a:latin typeface="Arial" panose="020B0604020202020204" pitchFamily="34" charset="0"/>
                <a:cs typeface="Arial" panose="020B0604020202020204" pitchFamily="34" charset="0"/>
              </a:rPr>
              <a:t> de </a:t>
            </a:r>
            <a:r>
              <a:rPr lang="en-GB" sz="2200" b="1" dirty="0" err="1">
                <a:latin typeface="Arial" panose="020B0604020202020204" pitchFamily="34" charset="0"/>
                <a:cs typeface="Arial" panose="020B0604020202020204" pitchFamily="34" charset="0"/>
              </a:rPr>
              <a:t>toamnă</a:t>
            </a:r>
            <a:r>
              <a:rPr lang="en-GB" sz="2200" b="1" dirty="0">
                <a:latin typeface="Arial" panose="020B0604020202020204" pitchFamily="34" charset="0"/>
                <a:cs typeface="Arial" panose="020B0604020202020204" pitchFamily="34" charset="0"/>
              </a:rPr>
              <a:t>, media 2023–2025</a:t>
            </a:r>
            <a:endParaRPr lang="en-US" sz="2200" b="1" dirty="0">
              <a:latin typeface="Arial" panose="020B0604020202020204" pitchFamily="34" charset="0"/>
              <a:cs typeface="Arial" panose="020B0604020202020204" pitchFamily="34" charset="0"/>
            </a:endParaRPr>
          </a:p>
        </p:txBody>
      </p:sp>
      <p:pic>
        <p:nvPicPr>
          <p:cNvPr id="31" name="Picture 30">
            <a:extLst>
              <a:ext uri="{FF2B5EF4-FFF2-40B4-BE49-F238E27FC236}">
                <a16:creationId xmlns:a16="http://schemas.microsoft.com/office/drawing/2014/main" id="{12D5DEE1-E122-3942-25F4-65CE6B928637}"/>
              </a:ext>
            </a:extLst>
          </p:cNvPr>
          <p:cNvPicPr>
            <a:picLocks noChangeAspect="1"/>
          </p:cNvPicPr>
          <p:nvPr/>
        </p:nvPicPr>
        <p:blipFill>
          <a:blip r:embed="rId5"/>
          <a:stretch>
            <a:fillRect/>
          </a:stretch>
        </p:blipFill>
        <p:spPr>
          <a:xfrm>
            <a:off x="21786565" y="28563382"/>
            <a:ext cx="8642064" cy="3994944"/>
          </a:xfrm>
          <a:prstGeom prst="rect">
            <a:avLst/>
          </a:prstGeom>
        </p:spPr>
      </p:pic>
      <p:pic>
        <p:nvPicPr>
          <p:cNvPr id="33" name="Picture 32">
            <a:extLst>
              <a:ext uri="{FF2B5EF4-FFF2-40B4-BE49-F238E27FC236}">
                <a16:creationId xmlns:a16="http://schemas.microsoft.com/office/drawing/2014/main" id="{5AE9765B-BE5B-36EF-18FB-40EA410F0F3E}"/>
              </a:ext>
            </a:extLst>
          </p:cNvPr>
          <p:cNvPicPr>
            <a:picLocks noChangeAspect="1"/>
          </p:cNvPicPr>
          <p:nvPr/>
        </p:nvPicPr>
        <p:blipFill>
          <a:blip r:embed="rId6"/>
          <a:stretch>
            <a:fillRect/>
          </a:stretch>
        </p:blipFill>
        <p:spPr>
          <a:xfrm>
            <a:off x="27697470" y="1207797"/>
            <a:ext cx="3640463" cy="3640463"/>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3785652"/>
          </a:xfrm>
          <a:prstGeom prst="rect">
            <a:avLst/>
          </a:prstGeom>
          <a:noFill/>
        </p:spPr>
        <p:txBody>
          <a:bodyPr wrap="square" rtlCol="0">
            <a:spAutoFit/>
          </a:bodyPr>
          <a:lstStyle/>
          <a:p>
            <a:pPr algn="ctr"/>
            <a:r>
              <a:rPr lang="ro-RO" sz="6000" b="1" dirty="0">
                <a:latin typeface="Arial" panose="020B0604020202020204" pitchFamily="34" charset="0"/>
                <a:cs typeface="Arial" panose="020B0604020202020204" pitchFamily="34" charset="0"/>
              </a:rPr>
              <a:t>RESEARCH ON THE EFFECT OF CERTAIN BIOSTIMULANTS ON THE PRODUCTIVITY AND PROFITABILITY OF WINTER CEREALS UNDER THE SPECIFIC SOIL AND CLIMATE CONDITIONS OF CENTRAL MOLDOVA</a:t>
            </a:r>
            <a:r>
              <a:rPr lang="ro-RO" sz="6000" dirty="0">
                <a:latin typeface="Arial" panose="020B0604020202020204" pitchFamily="34" charset="0"/>
                <a:cs typeface="Arial" panose="020B0604020202020204" pitchFamily="34" charset="0"/>
              </a:rPr>
              <a:t> </a:t>
            </a:r>
            <a:endParaRPr lang="en-US" sz="6000" dirty="0">
              <a:latin typeface="Arial" panose="020B0604020202020204" pitchFamily="34" charset="0"/>
              <a:cs typeface="Arial" panose="020B0604020202020204" pitchFamily="34" charset="0"/>
            </a:endParaRPr>
          </a:p>
          <a:p>
            <a:pPr algn="ctr"/>
            <a:endParaRPr lang="en-US" sz="6000" b="1" dirty="0">
              <a:solidFill>
                <a:srgbClr val="FF0000"/>
              </a:solidFill>
              <a:latin typeface="Arial" charset="0"/>
              <a:ea typeface="Arial" charset="0"/>
              <a:cs typeface="Arial" charset="0"/>
            </a:endParaRPr>
          </a:p>
        </p:txBody>
      </p:sp>
      <p:sp>
        <p:nvSpPr>
          <p:cNvPr id="19" name="TextBox 18"/>
          <p:cNvSpPr txBox="1"/>
          <p:nvPr/>
        </p:nvSpPr>
        <p:spPr>
          <a:xfrm>
            <a:off x="2069432" y="9596052"/>
            <a:ext cx="28359197" cy="1200329"/>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MURARU Cosmin – Alexandru</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ENEA Andreea</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ISTICIOAIA Simona – Florina</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STANCIU Doru</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PINTILIE Andreea – Sabina</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PINTILIE Paula – Lucelia</a:t>
            </a:r>
            <a:r>
              <a:rPr lang="en-US" sz="3600" b="1" baseline="30000" dirty="0">
                <a:latin typeface="Arial" panose="020B0604020202020204" pitchFamily="34" charset="0"/>
                <a:cs typeface="Arial" panose="020B0604020202020204" pitchFamily="34" charset="0"/>
              </a:rPr>
              <a:t>1</a:t>
            </a:r>
            <a:endParaRPr lang="en-US" sz="3600" dirty="0">
              <a:latin typeface="Arial" panose="020B0604020202020204" pitchFamily="34" charset="0"/>
              <a:cs typeface="Arial" panose="020B0604020202020204" pitchFamily="34" charset="0"/>
            </a:endParaRPr>
          </a:p>
        </p:txBody>
      </p:sp>
      <p:sp>
        <p:nvSpPr>
          <p:cNvPr id="20" name="TextBox 19"/>
          <p:cNvSpPr txBox="1"/>
          <p:nvPr/>
        </p:nvSpPr>
        <p:spPr>
          <a:xfrm>
            <a:off x="1891896" y="11131520"/>
            <a:ext cx="28776842" cy="3862596"/>
          </a:xfrm>
          <a:prstGeom prst="rect">
            <a:avLst/>
          </a:prstGeom>
          <a:noFill/>
        </p:spPr>
        <p:txBody>
          <a:bodyPr wrap="square" rtlCol="0">
            <a:spAutoFit/>
          </a:bodyPr>
          <a:lstStyle/>
          <a:p>
            <a:pPr>
              <a:spcBef>
                <a:spcPts val="600"/>
              </a:spcBef>
            </a:pPr>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spcBef>
                <a:spcPts val="600"/>
              </a:spcBef>
            </a:pPr>
            <a:r>
              <a:rPr lang="en-US" sz="3200" dirty="0">
                <a:latin typeface="Arial" panose="020B0604020202020204" pitchFamily="34" charset="0"/>
                <a:cs typeface="Arial" panose="020B0604020202020204" pitchFamily="34" charset="0"/>
              </a:rPr>
              <a:t>In recent years, the use of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has attracted increasing attention in modern agriculture due to their ability to improve plant physiological processes without acting directly like conventional fertilizers.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contribute to increased nutrient use efficiency, stimulate root system development, and increase plant tolerance to abiotic stressors, such as drought and extreme temperatures. </a:t>
            </a:r>
          </a:p>
          <a:p>
            <a:pPr algn="just"/>
            <a:r>
              <a:rPr lang="en-US" sz="3200" dirty="0">
                <a:latin typeface="Arial" panose="020B0604020202020204" pitchFamily="34" charset="0"/>
                <a:cs typeface="Arial" panose="020B0604020202020204" pitchFamily="34" charset="0"/>
              </a:rPr>
              <a:t>This study aims to evaluate the effect of selected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on the productivity and profitability of winter cereal crops under the specific soil and climatic conditions of Central Moldova, thereby contributing to the identification of sustainable and efficient technological solutions for regional agriculture</a:t>
            </a:r>
            <a:endParaRPr lang="en-US" sz="4000" dirty="0"/>
          </a:p>
          <a:p>
            <a:endParaRPr lang="en-US" sz="4000" dirty="0"/>
          </a:p>
        </p:txBody>
      </p:sp>
      <p:sp>
        <p:nvSpPr>
          <p:cNvPr id="21" name="TextBox 20"/>
          <p:cNvSpPr txBox="1"/>
          <p:nvPr/>
        </p:nvSpPr>
        <p:spPr>
          <a:xfrm>
            <a:off x="1891896" y="14450803"/>
            <a:ext cx="28359197" cy="6694140"/>
          </a:xfrm>
          <a:prstGeom prst="rect">
            <a:avLst/>
          </a:prstGeom>
          <a:noFill/>
        </p:spPr>
        <p:txBody>
          <a:bodyPr wrap="square" rtlCol="0">
            <a:spAutoFit/>
          </a:bodyPr>
          <a:lstStyle/>
          <a:p>
            <a:pPr>
              <a:spcBef>
                <a:spcPts val="600"/>
              </a:spcBef>
            </a:pPr>
            <a:r>
              <a:rPr lang="ro-RO" sz="4000" b="1" dirty="0">
                <a:latin typeface="Arial" charset="0"/>
                <a:ea typeface="Arial" charset="0"/>
                <a:cs typeface="Arial" charset="0"/>
              </a:rPr>
              <a:t>MATERIAL ŞI METHODS</a:t>
            </a:r>
          </a:p>
          <a:p>
            <a:pPr algn="just">
              <a:spcBef>
                <a:spcPts val="600"/>
              </a:spcBef>
            </a:pPr>
            <a:r>
              <a:rPr lang="en-US" sz="3200" dirty="0">
                <a:latin typeface="Arial" panose="020B0604020202020204" pitchFamily="34" charset="0"/>
                <a:cs typeface="Arial" panose="020B0604020202020204" pitchFamily="34" charset="0"/>
              </a:rPr>
              <a:t>The study was conducted at the </a:t>
            </a:r>
            <a:r>
              <a:rPr lang="en-US" sz="3200" dirty="0" err="1">
                <a:latin typeface="Arial" panose="020B0604020202020204" pitchFamily="34" charset="0"/>
                <a:cs typeface="Arial" panose="020B0604020202020204" pitchFamily="34" charset="0"/>
              </a:rPr>
              <a:t>Secuieni</a:t>
            </a:r>
            <a:r>
              <a:rPr lang="en-US" sz="3200" dirty="0">
                <a:latin typeface="Arial" panose="020B0604020202020204" pitchFamily="34" charset="0"/>
                <a:cs typeface="Arial" panose="020B0604020202020204" pitchFamily="34" charset="0"/>
              </a:rPr>
              <a:t> Agricultural Research and Development Station with the aim of evaluating the effects of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on the productivity and profitability of fall cereal crops. The test material consisted of the wheat variety Glosa and the barley variety </a:t>
            </a:r>
            <a:r>
              <a:rPr lang="en-US" sz="3200" dirty="0" err="1">
                <a:latin typeface="Arial" panose="020B0604020202020204" pitchFamily="34" charset="0"/>
                <a:cs typeface="Arial" panose="020B0604020202020204" pitchFamily="34" charset="0"/>
              </a:rPr>
              <a:t>Smarald</a:t>
            </a:r>
            <a:r>
              <a:rPr lang="en-US" sz="3200" dirty="0">
                <a:latin typeface="Arial" panose="020B0604020202020204" pitchFamily="34" charset="0"/>
                <a:cs typeface="Arial" panose="020B0604020202020204" pitchFamily="34" charset="0"/>
              </a:rPr>
              <a:t>. These varieties were treated with five different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(1.5 L/ha),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(1.0 kg/ha), </a:t>
            </a:r>
            <a:r>
              <a:rPr lang="en-US" sz="3200" dirty="0" err="1">
                <a:latin typeface="Arial" panose="020B0604020202020204" pitchFamily="34" charset="0"/>
                <a:cs typeface="Arial" panose="020B0604020202020204" pitchFamily="34" charset="0"/>
              </a:rPr>
              <a:t>Algativ</a:t>
            </a:r>
            <a:r>
              <a:rPr lang="en-US" sz="3200" dirty="0">
                <a:latin typeface="Arial" panose="020B0604020202020204" pitchFamily="34" charset="0"/>
                <a:cs typeface="Arial" panose="020B0604020202020204" pitchFamily="34" charset="0"/>
              </a:rPr>
              <a:t> Duo (2.0 L/ha), Polisulf (5.0 L/ha), and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(0.333 kg/ha), while an untreated control was used for comparison. The experiments were conducted in the field using a randomized block design with three replicates, without repetition.</a:t>
            </a:r>
          </a:p>
          <a:p>
            <a:pPr algn="just"/>
            <a:r>
              <a:rPr lang="en-US" sz="3200" dirty="0">
                <a:latin typeface="Arial" panose="020B0604020202020204" pitchFamily="34" charset="0"/>
                <a:cs typeface="Arial" panose="020B0604020202020204" pitchFamily="34" charset="0"/>
              </a:rPr>
              <a:t>The 2023–2025 experimental period was characterized by less favorable climatic conditions for winter cereals. On average, over the three years, deviations from the long-term average temperature ranged from -0.7 °C to +4.5 °C, with a significant increase in temperature during the growing season of approximately 2.2 °C.</a:t>
            </a:r>
          </a:p>
          <a:p>
            <a:pPr algn="just"/>
            <a:r>
              <a:rPr lang="en-US" sz="3200" dirty="0">
                <a:latin typeface="Arial" panose="020B0604020202020204" pitchFamily="34" charset="0"/>
                <a:cs typeface="Arial" panose="020B0604020202020204" pitchFamily="34" charset="0"/>
              </a:rPr>
              <a:t>Regarding precipitation, throughout the entire growing season of winter cereals, deviations from the long-term average ranged from -45.6 mm to +0.6 mm.</a:t>
            </a:r>
            <a:endParaRPr lang="ro-RO" sz="3200" dirty="0">
              <a:latin typeface="Arial" panose="020B0604020202020204" pitchFamily="34" charset="0"/>
              <a:cs typeface="Arial" panose="020B0604020202020204" pitchFamily="34" charset="0"/>
            </a:endParaRPr>
          </a:p>
          <a:p>
            <a:pPr algn="just"/>
            <a:r>
              <a:rPr lang="en-US" sz="3200" dirty="0">
                <a:latin typeface="Arial" panose="020B0604020202020204" pitchFamily="34" charset="0"/>
                <a:cs typeface="Arial" panose="020B0604020202020204" pitchFamily="34" charset="0"/>
              </a:rPr>
              <a:t>Crop management practices, including soil preparation, fertilization, and plant protection, were applied uniformly across all experimental treatments to minimize non-experimental sources of variation.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were applied in the spring to stimulate tillering. </a:t>
            </a:r>
          </a:p>
          <a:p>
            <a:endParaRPr lang="en-US" sz="3200" dirty="0"/>
          </a:p>
        </p:txBody>
      </p:sp>
      <p:sp>
        <p:nvSpPr>
          <p:cNvPr id="22" name="TextBox 21"/>
          <p:cNvSpPr txBox="1"/>
          <p:nvPr/>
        </p:nvSpPr>
        <p:spPr>
          <a:xfrm>
            <a:off x="1891896" y="20612799"/>
            <a:ext cx="29438061" cy="7201972"/>
          </a:xfrm>
          <a:prstGeom prst="rect">
            <a:avLst/>
          </a:prstGeom>
          <a:noFill/>
        </p:spPr>
        <p:txBody>
          <a:bodyPr wrap="square" rtlCol="0">
            <a:spAutoFit/>
          </a:bodyPr>
          <a:lstStyle/>
          <a:p>
            <a:pPr>
              <a:spcBef>
                <a:spcPts val="600"/>
              </a:spcBef>
              <a:spcAft>
                <a:spcPts val="600"/>
              </a:spcAft>
            </a:pPr>
            <a:r>
              <a:rPr lang="ro-RO" sz="3600" b="1" dirty="0">
                <a:latin typeface="Arial" charset="0"/>
                <a:ea typeface="Arial" charset="0"/>
                <a:cs typeface="Arial" charset="0"/>
              </a:rPr>
              <a:t>RESULTS AND DISCUSSIONS</a:t>
            </a:r>
          </a:p>
          <a:p>
            <a:pPr algn="just">
              <a:spcAft>
                <a:spcPts val="600"/>
              </a:spcAft>
            </a:pPr>
            <a:r>
              <a:rPr lang="en-US" sz="3200" dirty="0">
                <a:latin typeface="Arial" panose="020B0604020202020204" pitchFamily="34" charset="0"/>
                <a:cs typeface="Arial" panose="020B0604020202020204" pitchFamily="34" charset="0"/>
              </a:rPr>
              <a:t>In the case of wheat, all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increased the number of spikes per square meter compared to the untreated control (645 spikes/m²).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(710 spikes/m²) and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(705 spikes/m²) had the greatest positive effect, increasing spike density by approximately 9–10%. Polisulf (690 spikes/m²) and </a:t>
            </a:r>
            <a:r>
              <a:rPr lang="en-US" sz="3200" dirty="0" err="1">
                <a:latin typeface="Arial" panose="020B0604020202020204" pitchFamily="34" charset="0"/>
                <a:cs typeface="Arial" panose="020B0604020202020204" pitchFamily="34" charset="0"/>
              </a:rPr>
              <a:t>Algaliv</a:t>
            </a:r>
            <a:r>
              <a:rPr lang="en-US" sz="3200" dirty="0">
                <a:latin typeface="Arial" panose="020B0604020202020204" pitchFamily="34" charset="0"/>
                <a:cs typeface="Arial" panose="020B0604020202020204" pitchFamily="34" charset="0"/>
              </a:rPr>
              <a:t> Duo (680 spikes/m²) also moderately increased the number of spikes, while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(670 spikes/m²) had the least pronounced effect. </a:t>
            </a:r>
          </a:p>
          <a:p>
            <a:pPr algn="just"/>
            <a:r>
              <a:rPr lang="en-US" sz="3200" dirty="0">
                <a:latin typeface="Arial" panose="020B0604020202020204" pitchFamily="34" charset="0"/>
                <a:cs typeface="Arial" panose="020B0604020202020204" pitchFamily="34" charset="0"/>
              </a:rPr>
              <a:t>In the case of winter barley, the untreated control recorded 702 spikes/m². The greatest increase was observed with Polisulf (750 </a:t>
            </a:r>
            <a:r>
              <a:rPr lang="en-US" sz="3200" dirty="0" err="1">
                <a:latin typeface="Arial" panose="020B0604020202020204" pitchFamily="34" charset="0"/>
                <a:cs typeface="Arial" panose="020B0604020202020204" pitchFamily="34" charset="0"/>
              </a:rPr>
              <a:t>spikelets</a:t>
            </a:r>
            <a:r>
              <a:rPr lang="en-US" sz="3200" dirty="0">
                <a:latin typeface="Arial" panose="020B0604020202020204" pitchFamily="34" charset="0"/>
                <a:cs typeface="Arial" panose="020B0604020202020204" pitchFamily="34" charset="0"/>
              </a:rPr>
              <a:t>/m²), followed by Radisan (740 </a:t>
            </a:r>
            <a:r>
              <a:rPr lang="en-US" sz="3200" dirty="0" err="1">
                <a:latin typeface="Arial" panose="020B0604020202020204" pitchFamily="34" charset="0"/>
                <a:cs typeface="Arial" panose="020B0604020202020204" pitchFamily="34" charset="0"/>
              </a:rPr>
              <a:t>spikelets</a:t>
            </a:r>
            <a:r>
              <a:rPr lang="en-US" sz="3200" dirty="0">
                <a:latin typeface="Arial" panose="020B0604020202020204" pitchFamily="34" charset="0"/>
                <a:cs typeface="Arial" panose="020B0604020202020204" pitchFamily="34" charset="0"/>
              </a:rPr>
              <a:t>/m²) and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(735 </a:t>
            </a:r>
            <a:r>
              <a:rPr lang="en-US" sz="3200" dirty="0" err="1">
                <a:latin typeface="Arial" panose="020B0604020202020204" pitchFamily="34" charset="0"/>
                <a:cs typeface="Arial" panose="020B0604020202020204" pitchFamily="34" charset="0"/>
              </a:rPr>
              <a:t>spikelets</a:t>
            </a:r>
            <a:r>
              <a:rPr lang="en-US" sz="3200" dirty="0">
                <a:latin typeface="Arial" panose="020B0604020202020204" pitchFamily="34" charset="0"/>
                <a:cs typeface="Arial" panose="020B0604020202020204" pitchFamily="34" charset="0"/>
              </a:rPr>
              <a:t>/m²). </a:t>
            </a:r>
            <a:r>
              <a:rPr lang="en-US" sz="3200" dirty="0" err="1">
                <a:latin typeface="Arial" panose="020B0604020202020204" pitchFamily="34" charset="0"/>
                <a:cs typeface="Arial" panose="020B0604020202020204" pitchFamily="34" charset="0"/>
              </a:rPr>
              <a:t>Algaliv</a:t>
            </a:r>
            <a:r>
              <a:rPr lang="en-US" sz="3200" dirty="0">
                <a:latin typeface="Arial" panose="020B0604020202020204" pitchFamily="34" charset="0"/>
                <a:cs typeface="Arial" panose="020B0604020202020204" pitchFamily="34" charset="0"/>
              </a:rPr>
              <a:t> Duo (720 </a:t>
            </a:r>
            <a:r>
              <a:rPr lang="en-US" sz="3200" dirty="0" err="1">
                <a:latin typeface="Arial" panose="020B0604020202020204" pitchFamily="34" charset="0"/>
                <a:cs typeface="Arial" panose="020B0604020202020204" pitchFamily="34" charset="0"/>
              </a:rPr>
              <a:t>spikelets</a:t>
            </a:r>
            <a:r>
              <a:rPr lang="en-US" sz="3200" dirty="0">
                <a:latin typeface="Arial" panose="020B0604020202020204" pitchFamily="34" charset="0"/>
                <a:cs typeface="Arial" panose="020B0604020202020204" pitchFamily="34" charset="0"/>
              </a:rPr>
              <a:t>/m²) and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(715 </a:t>
            </a:r>
            <a:r>
              <a:rPr lang="en-US" sz="3200" dirty="0" err="1">
                <a:latin typeface="Arial" panose="020B0604020202020204" pitchFamily="34" charset="0"/>
                <a:cs typeface="Arial" panose="020B0604020202020204" pitchFamily="34" charset="0"/>
              </a:rPr>
              <a:t>spikelets</a:t>
            </a:r>
            <a:r>
              <a:rPr lang="en-US" sz="3200" dirty="0">
                <a:latin typeface="Arial" panose="020B0604020202020204" pitchFamily="34" charset="0"/>
                <a:cs typeface="Arial" panose="020B0604020202020204" pitchFamily="34" charset="0"/>
              </a:rPr>
              <a:t>/m²) slightly increased spikelet density, confirming that the response is species- and treatment-specific.</a:t>
            </a:r>
          </a:p>
          <a:p>
            <a:pPr algn="just"/>
            <a:r>
              <a:rPr lang="en-US" sz="3200" dirty="0">
                <a:latin typeface="Arial" panose="020B0604020202020204" pitchFamily="34" charset="0"/>
                <a:cs typeface="Arial" panose="020B0604020202020204" pitchFamily="34" charset="0"/>
              </a:rPr>
              <a:t>The application of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had a significant effect on wheat grain yield. All treatments, except for the one with </a:t>
            </a:r>
            <a:r>
              <a:rPr lang="en-US" sz="3200" dirty="0" err="1">
                <a:latin typeface="Arial" panose="020B0604020202020204" pitchFamily="34" charset="0"/>
                <a:cs typeface="Arial" panose="020B0604020202020204" pitchFamily="34" charset="0"/>
              </a:rPr>
              <a:t>Utrisha</a:t>
            </a:r>
            <a:r>
              <a:rPr lang="en-US" sz="3200" dirty="0">
                <a:latin typeface="Arial" panose="020B0604020202020204" pitchFamily="34" charset="0"/>
                <a:cs typeface="Arial" panose="020B0604020202020204" pitchFamily="34" charset="0"/>
              </a:rPr>
              <a:t>, generated significantly higher yields than the untreated control. The most pronounced increases were observed for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and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followed by Algaliv Duo and Polisulf. These differences exceeded the critical difference at a significance level of 0.1% (DL = 907 kg/ha), indicating an extremely significant effect (***). </a:t>
            </a:r>
          </a:p>
          <a:p>
            <a:pPr algn="just"/>
            <a:r>
              <a:rPr lang="en-US" sz="3200" dirty="0">
                <a:latin typeface="Arial" panose="020B0604020202020204" pitchFamily="34" charset="0"/>
                <a:cs typeface="Arial" panose="020B0604020202020204" pitchFamily="34" charset="0"/>
              </a:rPr>
              <a:t>The application of </a:t>
            </a:r>
            <a:r>
              <a:rPr lang="en-US" sz="3200" dirty="0" err="1">
                <a:latin typeface="Arial" panose="020B0604020202020204" pitchFamily="34" charset="0"/>
                <a:cs typeface="Arial" panose="020B0604020202020204" pitchFamily="34" charset="0"/>
              </a:rPr>
              <a:t>biostimulants</a:t>
            </a:r>
            <a:r>
              <a:rPr lang="en-US" sz="3200" dirty="0">
                <a:latin typeface="Arial" panose="020B0604020202020204" pitchFamily="34" charset="0"/>
                <a:cs typeface="Arial" panose="020B0604020202020204" pitchFamily="34" charset="0"/>
              </a:rPr>
              <a:t> significantly influenced barley grain yield.</a:t>
            </a:r>
            <a:endParaRPr lang="ro-RO" sz="3200" dirty="0">
              <a:latin typeface="Arial" panose="020B0604020202020204" pitchFamily="34" charset="0"/>
              <a:cs typeface="Arial" panose="020B0604020202020204" pitchFamily="34" charset="0"/>
            </a:endParaRPr>
          </a:p>
          <a:p>
            <a:pPr algn="just"/>
            <a:r>
              <a:rPr lang="en-US" sz="3200" dirty="0">
                <a:latin typeface="Arial" panose="020B0604020202020204" pitchFamily="34" charset="0"/>
                <a:cs typeface="Arial" panose="020B0604020202020204" pitchFamily="34" charset="0"/>
              </a:rPr>
              <a:t>Polisulf,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and Algaliv Duo produced higher yields than the untreated control. The greatest increases were observed for Polisulf and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followed by </a:t>
            </a:r>
            <a:r>
              <a:rPr lang="en-US" sz="3200" dirty="0" err="1">
                <a:latin typeface="Arial" panose="020B0604020202020204" pitchFamily="34" charset="0"/>
                <a:cs typeface="Arial" panose="020B0604020202020204" pitchFamily="34" charset="0"/>
              </a:rPr>
              <a:t>Terrenova</a:t>
            </a:r>
            <a:r>
              <a:rPr lang="en-US" sz="3200" dirty="0">
                <a:latin typeface="Arial" panose="020B0604020202020204" pitchFamily="34" charset="0"/>
                <a:cs typeface="Arial" panose="020B0604020202020204" pitchFamily="34" charset="0"/>
              </a:rPr>
              <a:t> and </a:t>
            </a:r>
            <a:r>
              <a:rPr lang="en-US" sz="3200" dirty="0" err="1">
                <a:latin typeface="Arial" panose="020B0604020202020204" pitchFamily="34" charset="0"/>
                <a:cs typeface="Arial" panose="020B0604020202020204" pitchFamily="34" charset="0"/>
              </a:rPr>
              <a:t>Algaliv</a:t>
            </a:r>
            <a:r>
              <a:rPr lang="en-US" sz="3200" dirty="0">
                <a:latin typeface="Arial" panose="020B0604020202020204" pitchFamily="34" charset="0"/>
                <a:cs typeface="Arial" panose="020B0604020202020204" pitchFamily="34" charset="0"/>
              </a:rPr>
              <a:t> Duo. The differences for Polisulf, </a:t>
            </a:r>
            <a:r>
              <a:rPr lang="en-US" sz="3200" dirty="0" err="1">
                <a:latin typeface="Arial" panose="020B0604020202020204" pitchFamily="34" charset="0"/>
                <a:cs typeface="Arial" panose="020B0604020202020204" pitchFamily="34" charset="0"/>
              </a:rPr>
              <a:t>Radisan</a:t>
            </a:r>
            <a:r>
              <a:rPr lang="en-US" sz="3200" dirty="0">
                <a:latin typeface="Arial" panose="020B0604020202020204" pitchFamily="34" charset="0"/>
                <a:cs typeface="Arial" panose="020B0604020202020204" pitchFamily="34" charset="0"/>
              </a:rPr>
              <a:t>, and Terrenova exceeded the critical difference at a significance level of 0.1% (DL = 827 kg/ha), indicating an extremely significant effect (***).</a:t>
            </a:r>
          </a:p>
        </p:txBody>
      </p:sp>
      <p:sp>
        <p:nvSpPr>
          <p:cNvPr id="23" name="TextBox 22"/>
          <p:cNvSpPr txBox="1"/>
          <p:nvPr/>
        </p:nvSpPr>
        <p:spPr>
          <a:xfrm>
            <a:off x="2309540" y="33963039"/>
            <a:ext cx="28359198" cy="5216813"/>
          </a:xfrm>
          <a:prstGeom prst="rect">
            <a:avLst/>
          </a:prstGeom>
          <a:noFill/>
        </p:spPr>
        <p:txBody>
          <a:bodyPr wrap="square" rtlCol="0">
            <a:spAutoFit/>
          </a:bodyPr>
          <a:lstStyle/>
          <a:p>
            <a:pPr>
              <a:spcBef>
                <a:spcPts val="600"/>
              </a:spcBef>
            </a:pPr>
            <a:r>
              <a:rPr lang="ro-RO" sz="4000" b="1" dirty="0">
                <a:latin typeface="Arial" charset="0"/>
                <a:ea typeface="Arial" charset="0"/>
                <a:cs typeface="Arial" charset="0"/>
              </a:rPr>
              <a:t>CONCLUSIONS</a:t>
            </a:r>
          </a:p>
          <a:p>
            <a:pPr>
              <a:spcBef>
                <a:spcPts val="600"/>
              </a:spcBef>
            </a:pPr>
            <a:r>
              <a:rPr lang="en-US" sz="3200" dirty="0"/>
              <a:t>1. The effectiveness of </a:t>
            </a:r>
            <a:r>
              <a:rPr lang="en-US" sz="3200" dirty="0" err="1"/>
              <a:t>biostimulants</a:t>
            </a:r>
            <a:r>
              <a:rPr lang="en-US" sz="3200" dirty="0"/>
              <a:t> has been confirmed, but it depends on the specific product and crop. The application of </a:t>
            </a:r>
            <a:r>
              <a:rPr lang="en-US" sz="3200" dirty="0" err="1"/>
              <a:t>biostimulants</a:t>
            </a:r>
            <a:r>
              <a:rPr lang="en-US" sz="3200" dirty="0"/>
              <a:t> generally led to an increase in yield components and overall productivity in wheat and barley; </a:t>
            </a:r>
          </a:p>
          <a:p>
            <a:r>
              <a:rPr lang="en-US" sz="3200" dirty="0"/>
              <a:t>2. Unfavorable soil and climate conditions highlighted the role of </a:t>
            </a:r>
            <a:r>
              <a:rPr lang="en-US" sz="3200" dirty="0" err="1"/>
              <a:t>biostimulants</a:t>
            </a:r>
            <a:r>
              <a:rPr lang="en-US" sz="3200" dirty="0"/>
              <a:t>. Under conditions of water stress and temperature variability during the study period, </a:t>
            </a:r>
            <a:r>
              <a:rPr lang="en-US" sz="3200" dirty="0" err="1"/>
              <a:t>biostimulants</a:t>
            </a:r>
            <a:r>
              <a:rPr lang="en-US" sz="3200" dirty="0"/>
              <a:t> helped stabilize yield and improve productivity;</a:t>
            </a:r>
          </a:p>
          <a:p>
            <a:r>
              <a:rPr lang="en-US" sz="3200" dirty="0"/>
              <a:t>3. </a:t>
            </a:r>
            <a:r>
              <a:rPr lang="en-US" sz="3200" dirty="0" err="1"/>
              <a:t>Biostimulants</a:t>
            </a:r>
            <a:r>
              <a:rPr lang="en-US" sz="3200" dirty="0"/>
              <a:t> primarily influenced the components of yield. Increases were observed in the number of </a:t>
            </a:r>
            <a:r>
              <a:rPr lang="en-US" sz="3200" dirty="0" err="1"/>
              <a:t>spikelets</a:t>
            </a:r>
            <a:r>
              <a:rPr lang="en-US" sz="3200" dirty="0"/>
              <a:t> per m², the number of grains per spikelet, and the grain weight per spikelet;</a:t>
            </a:r>
          </a:p>
          <a:p>
            <a:br>
              <a:rPr lang="en-US" sz="3200" dirty="0"/>
            </a:br>
            <a:endParaRPr lang="en-US" sz="3200" dirty="0"/>
          </a:p>
          <a:p>
            <a:pPr algn="just"/>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prospectives”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a:extLst>
              <a:ext uri="{FF2B5EF4-FFF2-40B4-BE49-F238E27FC236}">
                <a16:creationId xmlns:a16="http://schemas.microsoft.com/office/drawing/2014/main" id="{EC71ABDB-14D8-FB4D-7B4D-DF7A547017EB}"/>
              </a:ext>
            </a:extLst>
          </p:cNvPr>
          <p:cNvPicPr>
            <a:picLocks noChangeAspect="1"/>
          </p:cNvPicPr>
          <p:nvPr/>
        </p:nvPicPr>
        <p:blipFill>
          <a:blip r:embed="rId3"/>
          <a:stretch>
            <a:fillRect/>
          </a:stretch>
        </p:blipFill>
        <p:spPr>
          <a:xfrm>
            <a:off x="27294238" y="1295379"/>
            <a:ext cx="3915677" cy="3915677"/>
          </a:xfrm>
          <a:prstGeom prst="rect">
            <a:avLst/>
          </a:prstGeom>
        </p:spPr>
      </p:pic>
      <p:pic>
        <p:nvPicPr>
          <p:cNvPr id="7" name="Picture 6">
            <a:extLst>
              <a:ext uri="{FF2B5EF4-FFF2-40B4-BE49-F238E27FC236}">
                <a16:creationId xmlns:a16="http://schemas.microsoft.com/office/drawing/2014/main" id="{AEA359B9-90B4-8E13-9AB4-018F0CB1F011}"/>
              </a:ext>
            </a:extLst>
          </p:cNvPr>
          <p:cNvPicPr>
            <a:picLocks noChangeAspect="1"/>
          </p:cNvPicPr>
          <p:nvPr/>
        </p:nvPicPr>
        <p:blipFill>
          <a:blip r:embed="rId4"/>
          <a:stretch>
            <a:fillRect/>
          </a:stretch>
        </p:blipFill>
        <p:spPr>
          <a:xfrm>
            <a:off x="12067724" y="27953107"/>
            <a:ext cx="9508984" cy="4463848"/>
          </a:xfrm>
          <a:prstGeom prst="rect">
            <a:avLst/>
          </a:prstGeom>
        </p:spPr>
      </p:pic>
      <p:pic>
        <p:nvPicPr>
          <p:cNvPr id="9" name="Picture 8">
            <a:extLst>
              <a:ext uri="{FF2B5EF4-FFF2-40B4-BE49-F238E27FC236}">
                <a16:creationId xmlns:a16="http://schemas.microsoft.com/office/drawing/2014/main" id="{87902955-F54D-7F4D-77DC-574706DB7EF3}"/>
              </a:ext>
            </a:extLst>
          </p:cNvPr>
          <p:cNvPicPr>
            <a:picLocks noChangeAspect="1"/>
          </p:cNvPicPr>
          <p:nvPr/>
        </p:nvPicPr>
        <p:blipFill>
          <a:blip r:embed="rId5"/>
          <a:stretch>
            <a:fillRect/>
          </a:stretch>
        </p:blipFill>
        <p:spPr>
          <a:xfrm>
            <a:off x="22932088" y="27953107"/>
            <a:ext cx="8397869" cy="4463848"/>
          </a:xfrm>
          <a:prstGeom prst="rect">
            <a:avLst/>
          </a:prstGeom>
        </p:spPr>
      </p:pic>
      <p:pic>
        <p:nvPicPr>
          <p:cNvPr id="11" name="Picture 10">
            <a:extLst>
              <a:ext uri="{FF2B5EF4-FFF2-40B4-BE49-F238E27FC236}">
                <a16:creationId xmlns:a16="http://schemas.microsoft.com/office/drawing/2014/main" id="{9C58D336-9917-6CA0-7280-C9088EEFED04}"/>
              </a:ext>
            </a:extLst>
          </p:cNvPr>
          <p:cNvPicPr>
            <a:picLocks noChangeAspect="1"/>
          </p:cNvPicPr>
          <p:nvPr/>
        </p:nvPicPr>
        <p:blipFill>
          <a:blip r:embed="rId6"/>
          <a:stretch>
            <a:fillRect/>
          </a:stretch>
        </p:blipFill>
        <p:spPr>
          <a:xfrm>
            <a:off x="2069431" y="27953107"/>
            <a:ext cx="9393435" cy="4463848"/>
          </a:xfrm>
          <a:prstGeom prst="rect">
            <a:avLst/>
          </a:prstGeom>
        </p:spPr>
      </p:pic>
      <p:sp>
        <p:nvSpPr>
          <p:cNvPr id="13" name="TextBox 12">
            <a:extLst>
              <a:ext uri="{FF2B5EF4-FFF2-40B4-BE49-F238E27FC236}">
                <a16:creationId xmlns:a16="http://schemas.microsoft.com/office/drawing/2014/main" id="{617CF6F8-3E7D-BF35-D57E-3DB1514D3421}"/>
              </a:ext>
            </a:extLst>
          </p:cNvPr>
          <p:cNvSpPr txBox="1"/>
          <p:nvPr/>
        </p:nvSpPr>
        <p:spPr>
          <a:xfrm>
            <a:off x="3431501" y="32416955"/>
            <a:ext cx="8663260" cy="430887"/>
          </a:xfrm>
          <a:prstGeom prst="rect">
            <a:avLst/>
          </a:prstGeom>
          <a:noFill/>
        </p:spPr>
        <p:txBody>
          <a:bodyPr wrap="square" rtlCol="0">
            <a:spAutoFit/>
          </a:bodyPr>
          <a:lstStyle/>
          <a:p>
            <a:r>
              <a:rPr lang="en-GB" sz="2200" b="1" dirty="0">
                <a:latin typeface="Arial" panose="020B0604020202020204" pitchFamily="34" charset="0"/>
                <a:cs typeface="Arial" panose="020B0604020202020204" pitchFamily="34" charset="0"/>
              </a:rPr>
              <a:t>Grain yield of winter wheat, average 2023–2025</a:t>
            </a:r>
            <a:endParaRPr lang="en-US" sz="2200"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FC8C2FE8-F9BE-B355-707C-1FA71D3DCAB1}"/>
              </a:ext>
            </a:extLst>
          </p:cNvPr>
          <p:cNvSpPr txBox="1"/>
          <p:nvPr/>
        </p:nvSpPr>
        <p:spPr>
          <a:xfrm>
            <a:off x="12347761" y="32459296"/>
            <a:ext cx="9228947" cy="430887"/>
          </a:xfrm>
          <a:prstGeom prst="rect">
            <a:avLst/>
          </a:prstGeom>
          <a:noFill/>
        </p:spPr>
        <p:txBody>
          <a:bodyPr wrap="square" rtlCol="0">
            <a:spAutoFit/>
          </a:bodyPr>
          <a:lstStyle/>
          <a:p>
            <a:r>
              <a:rPr lang="en-GB" sz="2200" b="1" dirty="0">
                <a:latin typeface="Arial" panose="020B0604020202020204" pitchFamily="34" charset="0"/>
                <a:cs typeface="Arial" panose="020B0604020202020204" pitchFamily="34" charset="0"/>
              </a:rPr>
              <a:t>Number of grains per spike in winter cereals, average 2023–2025</a:t>
            </a:r>
            <a:endParaRPr lang="en-US" sz="2200" dirty="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CB93D6EB-3966-0637-6832-1A6A77876B09}"/>
              </a:ext>
            </a:extLst>
          </p:cNvPr>
          <p:cNvSpPr txBox="1"/>
          <p:nvPr/>
        </p:nvSpPr>
        <p:spPr>
          <a:xfrm>
            <a:off x="24157858" y="32421377"/>
            <a:ext cx="7610167" cy="1530099"/>
          </a:xfrm>
          <a:prstGeom prst="rect">
            <a:avLst/>
          </a:prstGeom>
          <a:noFill/>
        </p:spPr>
        <p:txBody>
          <a:bodyPr wrap="square" rtlCol="0">
            <a:spAutoFit/>
          </a:bodyPr>
          <a:lstStyle/>
          <a:p>
            <a:r>
              <a:rPr lang="en-GB" sz="2200" b="1" dirty="0">
                <a:latin typeface="Arial" panose="020B0604020202020204" pitchFamily="34" charset="0"/>
                <a:cs typeface="Arial" panose="020B0604020202020204" pitchFamily="34" charset="0"/>
              </a:rPr>
              <a:t>Grain yield of winter barley, average 2023 – 2025</a:t>
            </a:r>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8183</TotalTime>
  <Words>1828</Words>
  <Application>Microsoft Office PowerPoint</Application>
  <PresentationFormat>Custom</PresentationFormat>
  <Paragraphs>61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Cristina Zaharia | ASAS</cp:lastModifiedBy>
  <cp:revision>162</cp:revision>
  <cp:lastPrinted>2020-03-30T08:43:16Z</cp:lastPrinted>
  <dcterms:created xsi:type="dcterms:W3CDTF">2015-08-26T05:25:30Z</dcterms:created>
  <dcterms:modified xsi:type="dcterms:W3CDTF">2026-05-26T07:52:29Z</dcterms:modified>
</cp:coreProperties>
</file>